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8"/>
  </p:notesMasterIdLst>
  <p:sldIdLst>
    <p:sldId id="296" r:id="rId2"/>
    <p:sldId id="321" r:id="rId3"/>
    <p:sldId id="320" r:id="rId4"/>
    <p:sldId id="297" r:id="rId5"/>
    <p:sldId id="290" r:id="rId6"/>
    <p:sldId id="298" r:id="rId7"/>
    <p:sldId id="299" r:id="rId8"/>
    <p:sldId id="291" r:id="rId9"/>
    <p:sldId id="256" r:id="rId10"/>
    <p:sldId id="273" r:id="rId11"/>
    <p:sldId id="257" r:id="rId12"/>
    <p:sldId id="260" r:id="rId13"/>
    <p:sldId id="275" r:id="rId14"/>
    <p:sldId id="258" r:id="rId15"/>
    <p:sldId id="261" r:id="rId16"/>
    <p:sldId id="276" r:id="rId17"/>
    <p:sldId id="259" r:id="rId18"/>
    <p:sldId id="262" r:id="rId19"/>
    <p:sldId id="277" r:id="rId20"/>
    <p:sldId id="300" r:id="rId21"/>
    <p:sldId id="301" r:id="rId22"/>
    <p:sldId id="293" r:id="rId23"/>
    <p:sldId id="266" r:id="rId24"/>
    <p:sldId id="267" r:id="rId25"/>
    <p:sldId id="268" r:id="rId26"/>
    <p:sldId id="278" r:id="rId27"/>
    <p:sldId id="269" r:id="rId28"/>
    <p:sldId id="279" r:id="rId29"/>
    <p:sldId id="280" r:id="rId30"/>
    <p:sldId id="303" r:id="rId31"/>
    <p:sldId id="304" r:id="rId32"/>
    <p:sldId id="302" r:id="rId33"/>
    <p:sldId id="305" r:id="rId34"/>
    <p:sldId id="294" r:id="rId35"/>
    <p:sldId id="322" r:id="rId36"/>
    <p:sldId id="281" r:id="rId37"/>
    <p:sldId id="282" r:id="rId38"/>
    <p:sldId id="283" r:id="rId39"/>
    <p:sldId id="306" r:id="rId40"/>
    <p:sldId id="307" r:id="rId41"/>
    <p:sldId id="323" r:id="rId42"/>
    <p:sldId id="308" r:id="rId43"/>
    <p:sldId id="271" r:id="rId44"/>
    <p:sldId id="309" r:id="rId45"/>
    <p:sldId id="272" r:id="rId46"/>
    <p:sldId id="310" r:id="rId47"/>
    <p:sldId id="311" r:id="rId48"/>
    <p:sldId id="329" r:id="rId49"/>
    <p:sldId id="330" r:id="rId50"/>
    <p:sldId id="313" r:id="rId51"/>
    <p:sldId id="324" r:id="rId52"/>
    <p:sldId id="331" r:id="rId53"/>
    <p:sldId id="316" r:id="rId54"/>
    <p:sldId id="325" r:id="rId55"/>
    <p:sldId id="326" r:id="rId56"/>
    <p:sldId id="327" r:id="rId57"/>
    <p:sldId id="317" r:id="rId58"/>
    <p:sldId id="319" r:id="rId59"/>
    <p:sldId id="318" r:id="rId60"/>
    <p:sldId id="270" r:id="rId61"/>
    <p:sldId id="284" r:id="rId62"/>
    <p:sldId id="285" r:id="rId63"/>
    <p:sldId id="286" r:id="rId64"/>
    <p:sldId id="288" r:id="rId65"/>
    <p:sldId id="289" r:id="rId66"/>
    <p:sldId id="287"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7" d="100"/>
          <a:sy n="117" d="100"/>
        </p:scale>
        <p:origin x="82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162A0D-AF75-4A08-B7C1-87573B079CC6}" type="datetimeFigureOut">
              <a:rPr lang="en-US" smtClean="0"/>
              <a:pPr/>
              <a:t>8/21/2015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3B930A-998C-4A5E-B6A8-67B9A24891EC}" type="slidenum">
              <a:rPr lang="en-US" smtClean="0"/>
              <a:pPr/>
              <a:t>‹#›</a:t>
            </a:fld>
            <a:endParaRPr lang="en-US"/>
          </a:p>
        </p:txBody>
      </p:sp>
    </p:spTree>
    <p:extLst>
      <p:ext uri="{BB962C8B-B14F-4D97-AF65-F5344CB8AC3E}">
        <p14:creationId xmlns:p14="http://schemas.microsoft.com/office/powerpoint/2010/main" val="408606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93B930A-998C-4A5E-B6A8-67B9A24891EC}" type="slidenum">
              <a:rPr lang="en-US" smtClean="0"/>
              <a:pPr/>
              <a:t>9</a:t>
            </a:fld>
            <a:endParaRPr lang="en-US"/>
          </a:p>
        </p:txBody>
      </p:sp>
    </p:spTree>
    <p:extLst>
      <p:ext uri="{BB962C8B-B14F-4D97-AF65-F5344CB8AC3E}">
        <p14:creationId xmlns:p14="http://schemas.microsoft.com/office/powerpoint/2010/main" val="2887819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Plasma</a:t>
            </a:r>
            <a:r>
              <a:rPr lang="en-US" baseline="0" dirty="0" smtClean="0"/>
              <a:t> on Earth: lightning, fire</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24</a:t>
            </a:fld>
            <a:endParaRPr lang="en-US"/>
          </a:p>
        </p:txBody>
      </p:sp>
    </p:spTree>
    <p:extLst>
      <p:ext uri="{BB962C8B-B14F-4D97-AF65-F5344CB8AC3E}">
        <p14:creationId xmlns:p14="http://schemas.microsoft.com/office/powerpoint/2010/main" val="2254688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pictures and illustrations are meant to show students that the molecules inside a hot air balloon are closer together when the balloon is deflated, and farther apart when the balloon is inflated.</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26</a:t>
            </a:fld>
            <a:endParaRPr lang="en-US"/>
          </a:p>
        </p:txBody>
      </p:sp>
    </p:spTree>
    <p:extLst>
      <p:ext uri="{BB962C8B-B14F-4D97-AF65-F5344CB8AC3E}">
        <p14:creationId xmlns:p14="http://schemas.microsoft.com/office/powerpoint/2010/main" val="315882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pictures show students that when</a:t>
            </a:r>
            <a:r>
              <a:rPr lang="en-US" baseline="0" dirty="0" smtClean="0"/>
              <a:t> a scuba diver blows bubbles deep in the ocean the bubbles are small, but as the bubbles rise to the surface (as the pressure decreases) they get bigger (their volume increases).</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28</a:t>
            </a:fld>
            <a:endParaRPr lang="en-US"/>
          </a:p>
        </p:txBody>
      </p:sp>
    </p:spTree>
    <p:extLst>
      <p:ext uri="{BB962C8B-B14F-4D97-AF65-F5344CB8AC3E}">
        <p14:creationId xmlns:p14="http://schemas.microsoft.com/office/powerpoint/2010/main" val="148503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baseline="0" dirty="0" smtClean="0"/>
              <a:t> of physical changes: water to ice, paper to confetti, wood to pencil</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43</a:t>
            </a:fld>
            <a:endParaRPr lang="en-US"/>
          </a:p>
        </p:txBody>
      </p:sp>
    </p:spTree>
    <p:extLst>
      <p:ext uri="{BB962C8B-B14F-4D97-AF65-F5344CB8AC3E}">
        <p14:creationId xmlns:p14="http://schemas.microsoft.com/office/powerpoint/2010/main" val="463058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baseline="0" dirty="0" smtClean="0"/>
              <a:t> of chemical changes: wood to ash, metal to rust</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45</a:t>
            </a:fld>
            <a:endParaRPr lang="en-US"/>
          </a:p>
        </p:txBody>
      </p:sp>
    </p:spTree>
    <p:extLst>
      <p:ext uri="{BB962C8B-B14F-4D97-AF65-F5344CB8AC3E}">
        <p14:creationId xmlns:p14="http://schemas.microsoft.com/office/powerpoint/2010/main" val="412046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Mixing and cooling ice cream is a physical</a:t>
            </a:r>
            <a:r>
              <a:rPr lang="en-US" baseline="0" dirty="0" smtClean="0"/>
              <a:t> change</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62</a:t>
            </a:fld>
            <a:endParaRPr lang="en-US"/>
          </a:p>
        </p:txBody>
      </p:sp>
    </p:spTree>
    <p:extLst>
      <p:ext uri="{BB962C8B-B14F-4D97-AF65-F5344CB8AC3E}">
        <p14:creationId xmlns:p14="http://schemas.microsoft.com/office/powerpoint/2010/main" val="2850718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65</a:t>
            </a:fld>
            <a:endParaRPr lang="en-US"/>
          </a:p>
        </p:txBody>
      </p:sp>
    </p:spTree>
    <p:extLst>
      <p:ext uri="{BB962C8B-B14F-4D97-AF65-F5344CB8AC3E}">
        <p14:creationId xmlns:p14="http://schemas.microsoft.com/office/powerpoint/2010/main" val="1589153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the students have been taught these key points, you</a:t>
            </a:r>
            <a:r>
              <a:rPr lang="en-US" baseline="0" dirty="0" smtClean="0"/>
              <a:t> can have them do another self-check. Students who still say “NO” to 5 or more “I Can” statements should be given remedial help.</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66</a:t>
            </a:fld>
            <a:endParaRPr lang="en-US"/>
          </a:p>
        </p:txBody>
      </p:sp>
    </p:spTree>
    <p:extLst>
      <p:ext uri="{BB962C8B-B14F-4D97-AF65-F5344CB8AC3E}">
        <p14:creationId xmlns:p14="http://schemas.microsoft.com/office/powerpoint/2010/main" val="294265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this slide as</a:t>
            </a:r>
            <a:r>
              <a:rPr lang="en-US" baseline="0" dirty="0" smtClean="0"/>
              <a:t> a pre-test or pre-quiz to see what students already know. I like to have my students record their answers privately, then put them away. At the end of the lesson or unit the students take the quiz again and compare their post-unit answers to their pre-quiz answers.</a:t>
            </a:r>
          </a:p>
          <a:p>
            <a:endParaRPr lang="en-US" baseline="0" dirty="0" smtClean="0"/>
          </a:p>
          <a:p>
            <a:r>
              <a:rPr lang="en-US" baseline="0" dirty="0" smtClean="0"/>
              <a:t>These “I Can” statements also give students a very clear visualization of what you expect them to know for the test.</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10</a:t>
            </a:fld>
            <a:endParaRPr lang="en-US"/>
          </a:p>
        </p:txBody>
      </p:sp>
    </p:spTree>
    <p:extLst>
      <p:ext uri="{BB962C8B-B14F-4D97-AF65-F5344CB8AC3E}">
        <p14:creationId xmlns:p14="http://schemas.microsoft.com/office/powerpoint/2010/main" val="415423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animation on this slide is meant to show students that the atoms in a SOLID object are moving, but cannot move past one another.</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11</a:t>
            </a:fld>
            <a:endParaRPr lang="en-US"/>
          </a:p>
        </p:txBody>
      </p:sp>
    </p:spTree>
    <p:extLst>
      <p:ext uri="{BB962C8B-B14F-4D97-AF65-F5344CB8AC3E}">
        <p14:creationId xmlns:p14="http://schemas.microsoft.com/office/powerpoint/2010/main" val="322533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 few examples of “Solids” the students</a:t>
            </a:r>
            <a:r>
              <a:rPr lang="en-US" baseline="0" dirty="0" smtClean="0"/>
              <a:t> may have used in the last 24 hours: ice, bicycle, school desk, road sign, school bus, clothing</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12</a:t>
            </a:fld>
            <a:endParaRPr lang="en-US"/>
          </a:p>
        </p:txBody>
      </p:sp>
    </p:spTree>
    <p:extLst>
      <p:ext uri="{BB962C8B-B14F-4D97-AF65-F5344CB8AC3E}">
        <p14:creationId xmlns:p14="http://schemas.microsoft.com/office/powerpoint/2010/main" val="250584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animation</a:t>
            </a:r>
            <a:r>
              <a:rPr lang="en-US" baseline="0" dirty="0" smtClean="0"/>
              <a:t> on this slide is meant to show students that the atoms in a liquid are relatively close together, but slide past one another.</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14</a:t>
            </a:fld>
            <a:endParaRPr lang="en-US"/>
          </a:p>
        </p:txBody>
      </p:sp>
    </p:spTree>
    <p:extLst>
      <p:ext uri="{BB962C8B-B14F-4D97-AF65-F5344CB8AC3E}">
        <p14:creationId xmlns:p14="http://schemas.microsoft.com/office/powerpoint/2010/main" val="423095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liquids: milk, ocean, gasoline, melted chocolate, soda,</a:t>
            </a:r>
            <a:r>
              <a:rPr lang="en-US" baseline="0" dirty="0" smtClean="0"/>
              <a:t> lemonade</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15</a:t>
            </a:fld>
            <a:endParaRPr lang="en-US"/>
          </a:p>
        </p:txBody>
      </p:sp>
    </p:spTree>
    <p:extLst>
      <p:ext uri="{BB962C8B-B14F-4D97-AF65-F5344CB8AC3E}">
        <p14:creationId xmlns:p14="http://schemas.microsoft.com/office/powerpoint/2010/main" val="3380408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animation on this slide is meant to show students that the atoms in a GAS move quickly and can spread</a:t>
            </a:r>
            <a:r>
              <a:rPr lang="en-US" baseline="0" dirty="0" smtClean="0"/>
              <a:t> a further distance than the atoms in solids and liquids.</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17</a:t>
            </a:fld>
            <a:endParaRPr lang="en-US"/>
          </a:p>
        </p:txBody>
      </p:sp>
    </p:spTree>
    <p:extLst>
      <p:ext uri="{BB962C8B-B14F-4D97-AF65-F5344CB8AC3E}">
        <p14:creationId xmlns:p14="http://schemas.microsoft.com/office/powerpoint/2010/main" val="135270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gases: Helium, Atmosphere/Water Vapor, smoke, “pollution”, oxygen</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18</a:t>
            </a:fld>
            <a:endParaRPr lang="en-US"/>
          </a:p>
        </p:txBody>
      </p:sp>
    </p:spTree>
    <p:extLst>
      <p:ext uri="{BB962C8B-B14F-4D97-AF65-F5344CB8AC3E}">
        <p14:creationId xmlns:p14="http://schemas.microsoft.com/office/powerpoint/2010/main" val="197202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animation is meant to show</a:t>
            </a:r>
            <a:r>
              <a:rPr lang="en-US" baseline="0" dirty="0" smtClean="0"/>
              <a:t> students that PLASMA is the phase of matter that is the fastest moving and it is impossible to see exactly how the atoms are moving.</a:t>
            </a:r>
            <a:endParaRPr lang="en-US" dirty="0"/>
          </a:p>
        </p:txBody>
      </p:sp>
      <p:sp>
        <p:nvSpPr>
          <p:cNvPr id="4" name="Slide Number Placeholder 3"/>
          <p:cNvSpPr>
            <a:spLocks noGrp="1"/>
          </p:cNvSpPr>
          <p:nvPr>
            <p:ph type="sldNum" sz="quarter" idx="10"/>
          </p:nvPr>
        </p:nvSpPr>
        <p:spPr/>
        <p:txBody>
          <a:bodyPr/>
          <a:lstStyle/>
          <a:p>
            <a:fld id="{193B930A-998C-4A5E-B6A8-67B9A24891EC}" type="slidenum">
              <a:rPr lang="en-US" smtClean="0"/>
              <a:pPr/>
              <a:t>23</a:t>
            </a:fld>
            <a:endParaRPr lang="en-US"/>
          </a:p>
        </p:txBody>
      </p:sp>
    </p:spTree>
    <p:extLst>
      <p:ext uri="{BB962C8B-B14F-4D97-AF65-F5344CB8AC3E}">
        <p14:creationId xmlns:p14="http://schemas.microsoft.com/office/powerpoint/2010/main" val="40545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25CD3-FC85-42E4-8F42-4DE2FDB0C7D2}" type="datetime1">
              <a:rPr lang="en-US" smtClean="0"/>
              <a:pPr/>
              <a:t>8/21/2015</a:t>
            </a:fld>
            <a:endParaRPr lang="en-US"/>
          </a:p>
        </p:txBody>
      </p:sp>
      <p:sp>
        <p:nvSpPr>
          <p:cNvPr id="5" name="Footer Placeholder 4"/>
          <p:cNvSpPr>
            <a:spLocks noGrp="1"/>
          </p:cNvSpPr>
          <p:nvPr>
            <p:ph type="ftr" sz="quarter" idx="11"/>
          </p:nvPr>
        </p:nvSpPr>
        <p:spPr>
          <a:xfrm>
            <a:off x="3124200" y="6324600"/>
            <a:ext cx="2895600" cy="365125"/>
          </a:xfrm>
        </p:spPr>
        <p:txBody>
          <a:bodyPr/>
          <a:lstStyle>
            <a:lvl1pPr>
              <a:defRPr/>
            </a:lvl1pPr>
          </a:lstStyle>
          <a:p>
            <a:r>
              <a:rPr lang="en-US" dirty="0" smtClean="0"/>
              <a:t>© 2013 S. Coates</a:t>
            </a:r>
            <a:endParaRPr lang="en-US" dirty="0"/>
          </a:p>
        </p:txBody>
      </p:sp>
      <p:sp>
        <p:nvSpPr>
          <p:cNvPr id="6" name="Slide Number Placeholder 5"/>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59170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19007-1319-4A62-8C94-7F7D097FF161}" type="datetime1">
              <a:rPr lang="en-US" smtClean="0"/>
              <a:pPr/>
              <a:t>8/21/2015</a:t>
            </a:fld>
            <a:endParaRPr lang="en-US"/>
          </a:p>
        </p:txBody>
      </p:sp>
      <p:sp>
        <p:nvSpPr>
          <p:cNvPr id="5" name="Footer Placeholder 4"/>
          <p:cNvSpPr>
            <a:spLocks noGrp="1"/>
          </p:cNvSpPr>
          <p:nvPr>
            <p:ph type="ftr" sz="quarter" idx="11"/>
          </p:nvPr>
        </p:nvSpPr>
        <p:spPr/>
        <p:txBody>
          <a:bodyPr/>
          <a:lstStyle/>
          <a:p>
            <a:r>
              <a:rPr lang="en-US" smtClean="0"/>
              <a:t>© 2013 S. Coates</a:t>
            </a:r>
            <a:endParaRPr lang="en-US"/>
          </a:p>
        </p:txBody>
      </p:sp>
      <p:sp>
        <p:nvSpPr>
          <p:cNvPr id="6" name="Slide Number Placeholder 5"/>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781026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9EC1EE-9CDE-4341-B85D-AF871FA79679}" type="datetime1">
              <a:rPr lang="en-US" smtClean="0"/>
              <a:pPr/>
              <a:t>8/21/2015</a:t>
            </a:fld>
            <a:endParaRPr lang="en-US"/>
          </a:p>
        </p:txBody>
      </p:sp>
      <p:sp>
        <p:nvSpPr>
          <p:cNvPr id="5" name="Footer Placeholder 4"/>
          <p:cNvSpPr>
            <a:spLocks noGrp="1"/>
          </p:cNvSpPr>
          <p:nvPr>
            <p:ph type="ftr" sz="quarter" idx="11"/>
          </p:nvPr>
        </p:nvSpPr>
        <p:spPr/>
        <p:txBody>
          <a:bodyPr/>
          <a:lstStyle/>
          <a:p>
            <a:r>
              <a:rPr lang="en-US" smtClean="0"/>
              <a:t>© 2013 S. Coates</a:t>
            </a:r>
            <a:endParaRPr lang="en-US"/>
          </a:p>
        </p:txBody>
      </p:sp>
      <p:sp>
        <p:nvSpPr>
          <p:cNvPr id="6" name="Slide Number Placeholder 5"/>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1122084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6800" y="1752600"/>
            <a:ext cx="7620000" cy="4114800"/>
          </a:xfrm>
        </p:spPr>
        <p:txBody>
          <a:bodyPr/>
          <a:lstStyle/>
          <a:p>
            <a:pPr lvl="0"/>
            <a:endParaRPr lang="en-US" noProof="0" smtClean="0"/>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CE7B6232-FDBB-4791-B994-B0F1D2BD50C1}" type="slidenum">
              <a:rPr lang="en-US" altLang="en-US"/>
              <a:pPr>
                <a:defRPr/>
              </a:pPr>
              <a:t>‹#›</a:t>
            </a:fld>
            <a:endParaRPr lang="en-US" altLang="en-US"/>
          </a:p>
        </p:txBody>
      </p:sp>
    </p:spTree>
    <p:extLst>
      <p:ext uri="{BB962C8B-B14F-4D97-AF65-F5344CB8AC3E}">
        <p14:creationId xmlns:p14="http://schemas.microsoft.com/office/powerpoint/2010/main" val="2409912244"/>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5400"/>
            </a:lvl1pPr>
          </a:lstStyle>
          <a:p>
            <a:r>
              <a:rPr lang="en-US" dirty="0" smtClean="0"/>
              <a:t>Phases of Matter</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FF2124-1118-4B14-941E-BE59A9995288}" type="datetime1">
              <a:rPr lang="en-US" smtClean="0"/>
              <a:pPr/>
              <a:t>8/21/2015</a:t>
            </a:fld>
            <a:endParaRPr lang="en-US"/>
          </a:p>
        </p:txBody>
      </p:sp>
      <p:sp>
        <p:nvSpPr>
          <p:cNvPr id="5" name="Footer Placeholder 4"/>
          <p:cNvSpPr>
            <a:spLocks noGrp="1"/>
          </p:cNvSpPr>
          <p:nvPr>
            <p:ph type="ftr" sz="quarter" idx="11"/>
          </p:nvPr>
        </p:nvSpPr>
        <p:spPr/>
        <p:txBody>
          <a:bodyPr/>
          <a:lstStyle/>
          <a:p>
            <a:r>
              <a:rPr lang="en-US" smtClean="0"/>
              <a:t>© 2013 S. Coates</a:t>
            </a:r>
            <a:endParaRPr lang="en-US"/>
          </a:p>
        </p:txBody>
      </p:sp>
      <p:sp>
        <p:nvSpPr>
          <p:cNvPr id="6" name="Slide Number Placeholder 5"/>
          <p:cNvSpPr>
            <a:spLocks noGrp="1"/>
          </p:cNvSpPr>
          <p:nvPr>
            <p:ph type="sldNum" sz="quarter" idx="12"/>
          </p:nvPr>
        </p:nvSpPr>
        <p:spPr/>
        <p:txBody>
          <a:bodyPr/>
          <a:lstStyle/>
          <a:p>
            <a:fld id="{C027E734-5273-4141-ADD4-601767817005}" type="slidenum">
              <a:rPr lang="en-US" smtClean="0"/>
              <a:pPr/>
              <a:t>‹#›</a:t>
            </a:fld>
            <a:endParaRPr lang="en-US"/>
          </a:p>
        </p:txBody>
      </p:sp>
      <p:sp>
        <p:nvSpPr>
          <p:cNvPr id="7" name="Double Brace 6"/>
          <p:cNvSpPr/>
          <p:nvPr userDrawn="1"/>
        </p:nvSpPr>
        <p:spPr>
          <a:xfrm>
            <a:off x="1905000" y="381000"/>
            <a:ext cx="5334000" cy="990600"/>
          </a:xfrm>
          <a:prstGeom prst="bracePair">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1770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ECFD3B-0D76-45D3-B591-ACAB3497CCDB}" type="datetime1">
              <a:rPr lang="en-US" smtClean="0"/>
              <a:pPr/>
              <a:t>8/21/2015</a:t>
            </a:fld>
            <a:endParaRPr lang="en-US"/>
          </a:p>
        </p:txBody>
      </p:sp>
      <p:sp>
        <p:nvSpPr>
          <p:cNvPr id="5" name="Footer Placeholder 4"/>
          <p:cNvSpPr>
            <a:spLocks noGrp="1"/>
          </p:cNvSpPr>
          <p:nvPr>
            <p:ph type="ftr" sz="quarter" idx="11"/>
          </p:nvPr>
        </p:nvSpPr>
        <p:spPr/>
        <p:txBody>
          <a:bodyPr/>
          <a:lstStyle/>
          <a:p>
            <a:r>
              <a:rPr lang="en-US" smtClean="0"/>
              <a:t>© 2013 S. Coates</a:t>
            </a:r>
            <a:endParaRPr lang="en-US"/>
          </a:p>
        </p:txBody>
      </p:sp>
      <p:sp>
        <p:nvSpPr>
          <p:cNvPr id="6" name="Slide Number Placeholder 5"/>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80188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0C163E-34B6-4D3A-AB2D-88A6B179B24C}" type="datetime1">
              <a:rPr lang="en-US" smtClean="0"/>
              <a:pPr/>
              <a:t>8/21/2015</a:t>
            </a:fld>
            <a:endParaRPr lang="en-US"/>
          </a:p>
        </p:txBody>
      </p:sp>
      <p:sp>
        <p:nvSpPr>
          <p:cNvPr id="6" name="Footer Placeholder 5"/>
          <p:cNvSpPr>
            <a:spLocks noGrp="1"/>
          </p:cNvSpPr>
          <p:nvPr>
            <p:ph type="ftr" sz="quarter" idx="11"/>
          </p:nvPr>
        </p:nvSpPr>
        <p:spPr/>
        <p:txBody>
          <a:bodyPr/>
          <a:lstStyle/>
          <a:p>
            <a:r>
              <a:rPr lang="en-US" smtClean="0"/>
              <a:t>© 2013 S. Coates</a:t>
            </a:r>
            <a:endParaRPr lang="en-US"/>
          </a:p>
        </p:txBody>
      </p:sp>
      <p:sp>
        <p:nvSpPr>
          <p:cNvPr id="7" name="Slide Number Placeholder 6"/>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134829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3D387-CF55-4C4B-BFFC-F4E8DE01CE24}" type="datetime1">
              <a:rPr lang="en-US" smtClean="0"/>
              <a:pPr/>
              <a:t>8/21/2015</a:t>
            </a:fld>
            <a:endParaRPr lang="en-US"/>
          </a:p>
        </p:txBody>
      </p:sp>
      <p:sp>
        <p:nvSpPr>
          <p:cNvPr id="8" name="Footer Placeholder 7"/>
          <p:cNvSpPr>
            <a:spLocks noGrp="1"/>
          </p:cNvSpPr>
          <p:nvPr>
            <p:ph type="ftr" sz="quarter" idx="11"/>
          </p:nvPr>
        </p:nvSpPr>
        <p:spPr/>
        <p:txBody>
          <a:bodyPr/>
          <a:lstStyle/>
          <a:p>
            <a:r>
              <a:rPr lang="en-US" smtClean="0"/>
              <a:t>© 2013 S. Coates</a:t>
            </a:r>
            <a:endParaRPr lang="en-US"/>
          </a:p>
        </p:txBody>
      </p:sp>
      <p:sp>
        <p:nvSpPr>
          <p:cNvPr id="9" name="Slide Number Placeholder 8"/>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408060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391891-FC31-4EA4-8A23-C24718FA4ACC}" type="datetime1">
              <a:rPr lang="en-US" smtClean="0"/>
              <a:pPr/>
              <a:t>8/21/2015</a:t>
            </a:fld>
            <a:endParaRPr lang="en-US"/>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5" name="Slide Number Placeholder 4"/>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428181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8B12A-5731-4764-854E-BF21A6A63260}" type="datetime1">
              <a:rPr lang="en-US" smtClean="0"/>
              <a:pPr/>
              <a:t>8/21/2015</a:t>
            </a:fld>
            <a:endParaRPr lang="en-US"/>
          </a:p>
        </p:txBody>
      </p:sp>
      <p:sp>
        <p:nvSpPr>
          <p:cNvPr id="3" name="Footer Placeholder 2"/>
          <p:cNvSpPr>
            <a:spLocks noGrp="1"/>
          </p:cNvSpPr>
          <p:nvPr>
            <p:ph type="ftr" sz="quarter" idx="11"/>
          </p:nvPr>
        </p:nvSpPr>
        <p:spPr/>
        <p:txBody>
          <a:bodyPr/>
          <a:lstStyle/>
          <a:p>
            <a:r>
              <a:rPr lang="en-US" smtClean="0"/>
              <a:t>© 2013 S. Coates</a:t>
            </a:r>
            <a:endParaRPr lang="en-US"/>
          </a:p>
        </p:txBody>
      </p:sp>
      <p:sp>
        <p:nvSpPr>
          <p:cNvPr id="4" name="Slide Number Placeholder 3"/>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195493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5545D-E7F4-4168-B78F-A54809F56F29}" type="datetime1">
              <a:rPr lang="en-US" smtClean="0"/>
              <a:pPr/>
              <a:t>8/21/2015</a:t>
            </a:fld>
            <a:endParaRPr lang="en-US"/>
          </a:p>
        </p:txBody>
      </p:sp>
      <p:sp>
        <p:nvSpPr>
          <p:cNvPr id="6" name="Footer Placeholder 5"/>
          <p:cNvSpPr>
            <a:spLocks noGrp="1"/>
          </p:cNvSpPr>
          <p:nvPr>
            <p:ph type="ftr" sz="quarter" idx="11"/>
          </p:nvPr>
        </p:nvSpPr>
        <p:spPr/>
        <p:txBody>
          <a:bodyPr/>
          <a:lstStyle/>
          <a:p>
            <a:r>
              <a:rPr lang="en-US" smtClean="0"/>
              <a:t>© 2013 S. Coates</a:t>
            </a:r>
            <a:endParaRPr lang="en-US"/>
          </a:p>
        </p:txBody>
      </p:sp>
      <p:sp>
        <p:nvSpPr>
          <p:cNvPr id="7" name="Slide Number Placeholder 6"/>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20961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3F7AB-5635-49DF-8F54-EDF678DDA372}" type="datetime1">
              <a:rPr lang="en-US" smtClean="0"/>
              <a:pPr/>
              <a:t>8/21/2015</a:t>
            </a:fld>
            <a:endParaRPr lang="en-US"/>
          </a:p>
        </p:txBody>
      </p:sp>
      <p:sp>
        <p:nvSpPr>
          <p:cNvPr id="6" name="Footer Placeholder 5"/>
          <p:cNvSpPr>
            <a:spLocks noGrp="1"/>
          </p:cNvSpPr>
          <p:nvPr>
            <p:ph type="ftr" sz="quarter" idx="11"/>
          </p:nvPr>
        </p:nvSpPr>
        <p:spPr/>
        <p:txBody>
          <a:bodyPr/>
          <a:lstStyle/>
          <a:p>
            <a:r>
              <a:rPr lang="en-US" smtClean="0"/>
              <a:t>© 2013 S. Coates</a:t>
            </a:r>
            <a:endParaRPr lang="en-US"/>
          </a:p>
        </p:txBody>
      </p:sp>
      <p:sp>
        <p:nvSpPr>
          <p:cNvPr id="7" name="Slide Number Placeholder 6"/>
          <p:cNvSpPr>
            <a:spLocks noGrp="1"/>
          </p:cNvSpPr>
          <p:nvPr>
            <p:ph type="sldNum" sz="quarter" idx="12"/>
          </p:nvPr>
        </p:nvSpPr>
        <p:spPr/>
        <p:txBody>
          <a:bodyPr/>
          <a:lstStyle/>
          <a:p>
            <a:fld id="{C027E734-5273-4141-ADD4-601767817005}" type="slidenum">
              <a:rPr lang="en-US" smtClean="0"/>
              <a:pPr/>
              <a:t>‹#›</a:t>
            </a:fld>
            <a:endParaRPr lang="en-US"/>
          </a:p>
        </p:txBody>
      </p:sp>
    </p:spTree>
    <p:extLst>
      <p:ext uri="{BB962C8B-B14F-4D97-AF65-F5344CB8AC3E}">
        <p14:creationId xmlns:p14="http://schemas.microsoft.com/office/powerpoint/2010/main" val="3946724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B0A5A-6F98-4310-9269-3DD0177C6DFA}" type="datetime1">
              <a:rPr lang="en-US" smtClean="0"/>
              <a:pPr/>
              <a:t>8/21/2015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 2013 S. Coates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7E734-5273-4141-ADD4-601767817005}" type="slidenum">
              <a:rPr lang="en-US" smtClean="0"/>
              <a:pPr/>
              <a:t>‹#›</a:t>
            </a:fld>
            <a:endParaRPr lang="en-US"/>
          </a:p>
        </p:txBody>
      </p:sp>
      <p:sp>
        <p:nvSpPr>
          <p:cNvPr id="7" name="Rectangle 6"/>
          <p:cNvSpPr/>
          <p:nvPr userDrawn="1"/>
        </p:nvSpPr>
        <p:spPr>
          <a:xfrm>
            <a:off x="0" y="0"/>
            <a:ext cx="9144000" cy="6858000"/>
          </a:xfrm>
          <a:prstGeom prst="rect">
            <a:avLst/>
          </a:prstGeom>
          <a:noFill/>
          <a:ln w="1270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52400" y="152400"/>
            <a:ext cx="8839200" cy="6553200"/>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204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wmf"/><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jp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hyperlink" Target="http://video.google.com/videoplay?docid=-1517378472982646425&amp;ei=QWd7S7z0OoygqQPP-tyRBw&amp;q=charles+law+demo&amp;hl=e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usaballoon.com/fly.htm" TargetMode="External"/><Relationship Id="rId5" Type="http://schemas.openxmlformats.org/officeDocument/2006/relationships/image" Target="../media/image39.jpeg"/><Relationship Id="rId4" Type="http://schemas.openxmlformats.org/officeDocument/2006/relationships/hyperlink" Target="http://www.coloradoguy.com/balloona-vista/hotairballoons-buenavista-co.ht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www.gettyimages.com/detail/91300130/Photographers-Choice" TargetMode="Externa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hyperlink" Target="http://www.visionlearning.com/library/flash_viewer.php?oid=1435&amp;mid=12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53.jpeg"/><Relationship Id="rId2"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slides/_rels/slide4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exploratorium.edu/ronh/weight/index.html" TargetMode="External"/><Relationship Id="rId1" Type="http://schemas.openxmlformats.org/officeDocument/2006/relationships/slideLayout" Target="../slideLayouts/slideLayout4.xml"/><Relationship Id="rId6" Type="http://schemas.openxmlformats.org/officeDocument/2006/relationships/slide" Target="slide64.xml"/><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rnEB2F_v_c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1143000"/>
          </a:xfrm>
        </p:spPr>
        <p:txBody>
          <a:bodyPr/>
          <a:lstStyle/>
          <a:p>
            <a:r>
              <a:rPr lang="en-US" b="1" u="sng" dirty="0" smtClean="0">
                <a:solidFill>
                  <a:schemeClr val="accent6">
                    <a:lumMod val="75000"/>
                  </a:schemeClr>
                </a:solidFill>
                <a:latin typeface="Bookman Old Style" panose="02050604050505020204" pitchFamily="18" charset="0"/>
              </a:rPr>
              <a:t>NBI- August 19</a:t>
            </a:r>
            <a:endParaRPr lang="en-US" b="1" u="sng" dirty="0">
              <a:solidFill>
                <a:schemeClr val="accent6">
                  <a:lumMod val="75000"/>
                </a:schemeClr>
              </a:solidFill>
              <a:latin typeface="Bookman Old Style" panose="02050604050505020204" pitchFamily="18" charset="0"/>
            </a:endParaRPr>
          </a:p>
        </p:txBody>
      </p:sp>
      <p:sp>
        <p:nvSpPr>
          <p:cNvPr id="5" name="Content Placeholder 4"/>
          <p:cNvSpPr>
            <a:spLocks noGrp="1"/>
          </p:cNvSpPr>
          <p:nvPr>
            <p:ph idx="1"/>
          </p:nvPr>
        </p:nvSpPr>
        <p:spPr>
          <a:xfrm>
            <a:off x="35378" y="1295400"/>
            <a:ext cx="9108621" cy="5562600"/>
          </a:xfrm>
        </p:spPr>
        <p:txBody>
          <a:bodyPr>
            <a:normAutofit/>
          </a:bodyPr>
          <a:lstStyle/>
          <a:p>
            <a:r>
              <a:rPr lang="en-US" dirty="0" smtClean="0">
                <a:solidFill>
                  <a:srgbClr val="002060"/>
                </a:solidFill>
                <a:latin typeface="Bookman Old Style" panose="02050604050505020204" pitchFamily="18" charset="0"/>
              </a:rPr>
              <a:t>Create a picture that shows the following about matter.</a:t>
            </a:r>
          </a:p>
          <a:p>
            <a:pPr marL="0" indent="0">
              <a:buNone/>
            </a:pPr>
            <a:r>
              <a:rPr lang="en-US" dirty="0" smtClean="0">
                <a:solidFill>
                  <a:srgbClr val="002060"/>
                </a:solidFill>
                <a:latin typeface="Bookman Old Style" panose="02050604050505020204" pitchFamily="18" charset="0"/>
              </a:rPr>
              <a:t>1. The FOUR states of matter</a:t>
            </a:r>
          </a:p>
          <a:p>
            <a:pPr marL="0" indent="0">
              <a:buNone/>
            </a:pPr>
            <a:r>
              <a:rPr lang="en-US" dirty="0" smtClean="0">
                <a:solidFill>
                  <a:srgbClr val="002060"/>
                </a:solidFill>
                <a:latin typeface="Bookman Old Style" panose="02050604050505020204" pitchFamily="18" charset="0"/>
              </a:rPr>
              <a:t>2. Particle Arrangement: use small circles</a:t>
            </a:r>
          </a:p>
          <a:p>
            <a:pPr marL="0" indent="0">
              <a:buNone/>
            </a:pPr>
            <a:r>
              <a:rPr lang="en-US" dirty="0" smtClean="0">
                <a:solidFill>
                  <a:srgbClr val="002060"/>
                </a:solidFill>
                <a:latin typeface="Bookman Old Style" panose="02050604050505020204" pitchFamily="18" charset="0"/>
              </a:rPr>
              <a:t>3. Tell if each state has a definite shape and volume</a:t>
            </a:r>
          </a:p>
          <a:p>
            <a:pPr marL="0" indent="0">
              <a:buNone/>
            </a:pPr>
            <a:r>
              <a:rPr lang="en-US" dirty="0" smtClean="0">
                <a:solidFill>
                  <a:srgbClr val="002060"/>
                </a:solidFill>
                <a:latin typeface="Bookman Old Style" panose="02050604050505020204" pitchFamily="18" charset="0"/>
              </a:rPr>
              <a:t>4. Give examples of the FOUR states of matter.</a:t>
            </a:r>
            <a:endParaRPr lang="en-US" dirty="0">
              <a:solidFill>
                <a:srgbClr val="002060"/>
              </a:solidFill>
              <a:latin typeface="Bookman Old Style" panose="02050604050505020204" pitchFamily="18" charset="0"/>
            </a:endParaRPr>
          </a:p>
        </p:txBody>
      </p:sp>
    </p:spTree>
    <p:extLst>
      <p:ext uri="{BB962C8B-B14F-4D97-AF65-F5344CB8AC3E}">
        <p14:creationId xmlns:p14="http://schemas.microsoft.com/office/powerpoint/2010/main" val="2136461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70135882"/>
              </p:ext>
            </p:extLst>
          </p:nvPr>
        </p:nvGraphicFramePr>
        <p:xfrm>
          <a:off x="228600" y="1066800"/>
          <a:ext cx="8382000" cy="5333998"/>
        </p:xfrm>
        <a:graphic>
          <a:graphicData uri="http://schemas.openxmlformats.org/drawingml/2006/table">
            <a:tbl>
              <a:tblPr/>
              <a:tblGrid>
                <a:gridCol w="6396813"/>
                <a:gridCol w="1024048"/>
                <a:gridCol w="961139"/>
              </a:tblGrid>
              <a:tr h="707910">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1">
                          <a:latin typeface="Calibri"/>
                          <a:ea typeface="Calibri"/>
                          <a:cs typeface="Times New Roman"/>
                        </a:rPr>
                        <a:t>YES</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latin typeface="Calibri"/>
                          <a:ea typeface="Calibri"/>
                          <a:cs typeface="Times New Roman"/>
                        </a:rPr>
                        <a:t>NO</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6370">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1. I </a:t>
                      </a:r>
                      <a:r>
                        <a:rPr lang="en-US" sz="2000" dirty="0">
                          <a:latin typeface="Calibri"/>
                          <a:ea typeface="Calibri"/>
                          <a:cs typeface="Times New Roman"/>
                        </a:rPr>
                        <a:t>can </a:t>
                      </a:r>
                      <a:r>
                        <a:rPr lang="en-US" sz="2000" b="1" u="sng" dirty="0" smtClean="0">
                          <a:latin typeface="Calibri"/>
                          <a:ea typeface="Calibri"/>
                          <a:cs typeface="Times New Roman"/>
                        </a:rPr>
                        <a:t>describe</a:t>
                      </a:r>
                      <a:r>
                        <a:rPr lang="en-US" sz="2000" b="1" u="sng" baseline="0" dirty="0" smtClean="0">
                          <a:latin typeface="Calibri"/>
                          <a:ea typeface="Calibri"/>
                          <a:cs typeface="Times New Roman"/>
                        </a:rPr>
                        <a:t> </a:t>
                      </a:r>
                      <a:r>
                        <a:rPr lang="en-US" sz="2000" b="0" u="none" baseline="0" dirty="0" smtClean="0">
                          <a:latin typeface="Calibri"/>
                          <a:ea typeface="Calibri"/>
                          <a:cs typeface="Times New Roman"/>
                        </a:rPr>
                        <a:t>how atoms move in a solid, liquid, and gas</a:t>
                      </a:r>
                      <a:endParaRPr lang="en-US" sz="20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6370">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2. I </a:t>
                      </a:r>
                      <a:r>
                        <a:rPr lang="en-US" sz="2000" dirty="0">
                          <a:latin typeface="Calibri"/>
                          <a:ea typeface="Calibri"/>
                          <a:cs typeface="Times New Roman"/>
                        </a:rPr>
                        <a:t>can </a:t>
                      </a:r>
                      <a:r>
                        <a:rPr lang="en-US" sz="2000" b="1" u="sng" dirty="0">
                          <a:latin typeface="Calibri"/>
                          <a:ea typeface="Calibri"/>
                          <a:cs typeface="Times New Roman"/>
                        </a:rPr>
                        <a:t>describe </a:t>
                      </a:r>
                      <a:r>
                        <a:rPr lang="en-US" sz="2000" dirty="0">
                          <a:latin typeface="Calibri"/>
                          <a:ea typeface="Calibri"/>
                          <a:cs typeface="Times New Roman"/>
                        </a:rPr>
                        <a:t>the speed/energy of the atoms in </a:t>
                      </a:r>
                      <a:r>
                        <a:rPr lang="en-US" sz="2000" dirty="0" smtClean="0">
                          <a:latin typeface="Calibri"/>
                          <a:ea typeface="Calibri"/>
                          <a:cs typeface="Times New Roman"/>
                        </a:rPr>
                        <a:t>a solid, liquid, and gas.</a:t>
                      </a:r>
                      <a:endParaRPr lang="en-US" sz="20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4238">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3. I </a:t>
                      </a:r>
                      <a:r>
                        <a:rPr lang="en-US" sz="2000" dirty="0">
                          <a:latin typeface="Calibri"/>
                          <a:ea typeface="Calibri"/>
                          <a:cs typeface="Times New Roman"/>
                        </a:rPr>
                        <a:t>can </a:t>
                      </a:r>
                      <a:r>
                        <a:rPr lang="en-US" sz="2000" b="1" u="sng" dirty="0">
                          <a:latin typeface="Calibri"/>
                          <a:ea typeface="Calibri"/>
                          <a:cs typeface="Times New Roman"/>
                        </a:rPr>
                        <a:t>explain</a:t>
                      </a:r>
                      <a:r>
                        <a:rPr lang="en-US" sz="2000" dirty="0">
                          <a:latin typeface="Calibri"/>
                          <a:ea typeface="Calibri"/>
                          <a:cs typeface="Times New Roman"/>
                        </a:rPr>
                        <a:t> how the distance between atoms </a:t>
                      </a:r>
                      <a:r>
                        <a:rPr lang="en-US" sz="2000" dirty="0" smtClean="0">
                          <a:latin typeface="Calibri"/>
                          <a:ea typeface="Calibri"/>
                          <a:cs typeface="Times New Roman"/>
                        </a:rPr>
                        <a:t>is related </a:t>
                      </a:r>
                      <a:r>
                        <a:rPr lang="en-US" sz="2000" dirty="0">
                          <a:latin typeface="Calibri"/>
                          <a:ea typeface="Calibri"/>
                          <a:cs typeface="Times New Roman"/>
                        </a:rPr>
                        <a:t>to </a:t>
                      </a:r>
                      <a:r>
                        <a:rPr lang="en-US" sz="2000" dirty="0" smtClean="0">
                          <a:latin typeface="Calibri"/>
                          <a:ea typeface="Calibri"/>
                          <a:cs typeface="Times New Roman"/>
                        </a:rPr>
                        <a:t>the states </a:t>
                      </a:r>
                      <a:r>
                        <a:rPr lang="en-US" sz="2000" dirty="0">
                          <a:latin typeface="Calibri"/>
                          <a:ea typeface="Calibri"/>
                          <a:cs typeface="Times New Roman"/>
                        </a:rPr>
                        <a:t>of matter.</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6370">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4. I </a:t>
                      </a:r>
                      <a:r>
                        <a:rPr lang="en-US" sz="2000" dirty="0">
                          <a:latin typeface="Calibri"/>
                          <a:ea typeface="Calibri"/>
                          <a:cs typeface="Times New Roman"/>
                        </a:rPr>
                        <a:t>can </a:t>
                      </a:r>
                      <a:r>
                        <a:rPr lang="en-US" sz="2000" b="1" u="sng" dirty="0">
                          <a:latin typeface="Calibri"/>
                          <a:ea typeface="Calibri"/>
                          <a:cs typeface="Times New Roman"/>
                        </a:rPr>
                        <a:t>indicate </a:t>
                      </a:r>
                      <a:r>
                        <a:rPr lang="en-US" sz="2000" dirty="0">
                          <a:latin typeface="Calibri"/>
                          <a:ea typeface="Calibri"/>
                          <a:cs typeface="Times New Roman"/>
                        </a:rPr>
                        <a:t>whether or not each state of matter has a definite </a:t>
                      </a:r>
                      <a:r>
                        <a:rPr lang="en-US" sz="2000" dirty="0" smtClean="0">
                          <a:latin typeface="Calibri"/>
                          <a:ea typeface="Calibri"/>
                          <a:cs typeface="Times New Roman"/>
                        </a:rPr>
                        <a:t>shape</a:t>
                      </a:r>
                      <a:r>
                        <a:rPr lang="en-US" sz="2000" baseline="0" dirty="0" smtClean="0">
                          <a:latin typeface="Calibri"/>
                          <a:ea typeface="Calibri"/>
                          <a:cs typeface="Times New Roman"/>
                        </a:rPr>
                        <a:t> and volume</a:t>
                      </a:r>
                      <a:endParaRPr lang="en-US" sz="20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6370">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5. I </a:t>
                      </a:r>
                      <a:r>
                        <a:rPr lang="en-US" sz="2000" dirty="0">
                          <a:latin typeface="Calibri"/>
                          <a:ea typeface="Calibri"/>
                          <a:cs typeface="Times New Roman"/>
                        </a:rPr>
                        <a:t>can </a:t>
                      </a:r>
                      <a:r>
                        <a:rPr lang="en-US" sz="2000" b="1" u="sng" dirty="0">
                          <a:latin typeface="Calibri"/>
                          <a:ea typeface="Calibri"/>
                          <a:cs typeface="Times New Roman"/>
                        </a:rPr>
                        <a:t>explain</a:t>
                      </a:r>
                      <a:r>
                        <a:rPr lang="en-US" sz="2000" dirty="0">
                          <a:latin typeface="Calibri"/>
                          <a:ea typeface="Calibri"/>
                          <a:cs typeface="Times New Roman"/>
                        </a:rPr>
                        <a:t> how the volume of a gas </a:t>
                      </a:r>
                      <a:r>
                        <a:rPr lang="en-US" sz="2000" dirty="0" smtClean="0">
                          <a:latin typeface="Calibri"/>
                          <a:ea typeface="Calibri"/>
                          <a:cs typeface="Times New Roman"/>
                        </a:rPr>
                        <a:t>is</a:t>
                      </a:r>
                      <a:r>
                        <a:rPr lang="en-US" sz="2000" baseline="0" dirty="0" smtClean="0">
                          <a:latin typeface="Calibri"/>
                          <a:ea typeface="Calibri"/>
                          <a:cs typeface="Times New Roman"/>
                        </a:rPr>
                        <a:t> changed</a:t>
                      </a:r>
                      <a:r>
                        <a:rPr lang="en-US" sz="2000" dirty="0" smtClean="0">
                          <a:latin typeface="Calibri"/>
                          <a:ea typeface="Calibri"/>
                          <a:cs typeface="Times New Roman"/>
                        </a:rPr>
                        <a:t> </a:t>
                      </a:r>
                      <a:r>
                        <a:rPr lang="en-US" sz="2000" dirty="0">
                          <a:latin typeface="Calibri"/>
                          <a:ea typeface="Calibri"/>
                          <a:cs typeface="Times New Roman"/>
                        </a:rPr>
                        <a:t>by a change in pressure.</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6370">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6. I </a:t>
                      </a:r>
                      <a:r>
                        <a:rPr lang="en-US" sz="2000" dirty="0">
                          <a:latin typeface="Calibri"/>
                          <a:ea typeface="Calibri"/>
                          <a:cs typeface="Times New Roman"/>
                        </a:rPr>
                        <a:t>can </a:t>
                      </a:r>
                      <a:r>
                        <a:rPr lang="en-US" sz="2000" b="1" u="sng" dirty="0">
                          <a:latin typeface="Calibri"/>
                          <a:ea typeface="Calibri"/>
                          <a:cs typeface="Times New Roman"/>
                        </a:rPr>
                        <a:t>explain</a:t>
                      </a:r>
                      <a:r>
                        <a:rPr lang="en-US" sz="2000" dirty="0">
                          <a:latin typeface="Calibri"/>
                          <a:ea typeface="Calibri"/>
                          <a:cs typeface="Times New Roman"/>
                        </a:rPr>
                        <a:t> how the volume of a gas is </a:t>
                      </a:r>
                      <a:r>
                        <a:rPr lang="en-US" sz="2000" dirty="0" smtClean="0">
                          <a:latin typeface="Calibri"/>
                          <a:ea typeface="Calibri"/>
                          <a:cs typeface="Times New Roman"/>
                        </a:rPr>
                        <a:t>changed </a:t>
                      </a:r>
                      <a:r>
                        <a:rPr lang="en-US" sz="2000" dirty="0">
                          <a:latin typeface="Calibri"/>
                          <a:ea typeface="Calibri"/>
                          <a:cs typeface="Times New Roman"/>
                        </a:rPr>
                        <a:t>by a change in temperature.</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381000" y="228600"/>
            <a:ext cx="5181600" cy="1015663"/>
          </a:xfrm>
          <a:prstGeom prst="rect">
            <a:avLst/>
          </a:prstGeom>
          <a:noFill/>
        </p:spPr>
        <p:txBody>
          <a:bodyPr wrap="square" rtlCol="0">
            <a:spAutoFit/>
          </a:bodyPr>
          <a:lstStyle/>
          <a:p>
            <a:r>
              <a:rPr lang="en-US" sz="6000" b="1" spc="-150" dirty="0" smtClean="0">
                <a:solidFill>
                  <a:schemeClr val="accent4"/>
                </a:solidFill>
              </a:rPr>
              <a:t>Self-Check</a:t>
            </a:r>
            <a:endParaRPr lang="en-US" sz="6000" b="1" spc="-150" dirty="0">
              <a:solidFill>
                <a:schemeClr val="accent4"/>
              </a:solidFill>
            </a:endParaRPr>
          </a:p>
        </p:txBody>
      </p:sp>
      <p:sp>
        <p:nvSpPr>
          <p:cNvPr id="6" name="Footer Placeholder 5"/>
          <p:cNvSpPr>
            <a:spLocks noGrp="1"/>
          </p:cNvSpPr>
          <p:nvPr>
            <p:ph type="ftr" sz="quarter" idx="11"/>
          </p:nvPr>
        </p:nvSpPr>
        <p:spPr/>
        <p:txBody>
          <a:bodyPr/>
          <a:lstStyle/>
          <a:p>
            <a:r>
              <a:rPr lang="en-US" smtClean="0"/>
              <a:t>© 2013 S. Coates</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0"/>
            <a:ext cx="8229600" cy="1752599"/>
          </a:xfrm>
        </p:spPr>
        <p:txBody>
          <a:bodyPr>
            <a:normAutofit/>
          </a:bodyPr>
          <a:lstStyle/>
          <a:p>
            <a:r>
              <a:rPr lang="en-US" b="1" u="sng" dirty="0" smtClean="0"/>
              <a:t>Solids</a:t>
            </a:r>
            <a:r>
              <a:rPr lang="en-US" dirty="0" smtClean="0"/>
              <a:t>: Particles are tightly packed together and DO NOT move past each other. They vibrate in place.</a:t>
            </a:r>
            <a:endParaRPr lang="en-US" dirty="0"/>
          </a:p>
        </p:txBody>
      </p:sp>
      <p:sp>
        <p:nvSpPr>
          <p:cNvPr id="13" name="Footer Placeholder 12"/>
          <p:cNvSpPr>
            <a:spLocks noGrp="1"/>
          </p:cNvSpPr>
          <p:nvPr>
            <p:ph type="ftr" sz="quarter" idx="11"/>
          </p:nvPr>
        </p:nvSpPr>
        <p:spPr/>
        <p:txBody>
          <a:bodyPr/>
          <a:lstStyle/>
          <a:p>
            <a:r>
              <a:rPr lang="en-US" smtClean="0"/>
              <a:t>© 2013 S. Coates</a:t>
            </a:r>
            <a:endParaRPr lang="en-US"/>
          </a:p>
        </p:txBody>
      </p:sp>
      <p:sp>
        <p:nvSpPr>
          <p:cNvPr id="4" name="Oval 3"/>
          <p:cNvSpPr/>
          <p:nvPr/>
        </p:nvSpPr>
        <p:spPr>
          <a:xfrm>
            <a:off x="4191000" y="2971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953000" y="2971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15000" y="29718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191000" y="3810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953000" y="3810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15000" y="3810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91000" y="4572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53000" y="4572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15000" y="4572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autoRev="1" fill="hold" grpId="0" nodeType="clickEffect">
                                  <p:stCondLst>
                                    <p:cond delay="0"/>
                                  </p:stCondLst>
                                  <p:childTnLst>
                                    <p:animMotion origin="layout" path="M 0.00087 0.00139 C -0.00243 0.00625 -0.01997 0.0081 -0.02517 0.00301 C -0.03038 -0.00185 -0.03333 -0.02359 -0.03003 -0.02844 C -0.02674 -0.0333 -0.01076 -0.03145 -0.00521 -0.02682 C 0.00035 -0.02197 0.00434 -0.00347 0.00087 0.00139 Z " pathEditMode="relative" rAng="0" ptsTypes="aaaaa">
                                      <p:cBhvr>
                                        <p:cTn id="6" dur="3000" fill="hold"/>
                                        <p:tgtEl>
                                          <p:spTgt spid="12"/>
                                        </p:tgtEl>
                                        <p:attrNameLst>
                                          <p:attrName>ppt_x</p:attrName>
                                          <p:attrName>ppt_y</p:attrName>
                                        </p:attrNameLst>
                                      </p:cBhvr>
                                      <p:rCtr x="-15" y="-14"/>
                                    </p:animMotion>
                                  </p:childTnLst>
                                </p:cTn>
                              </p:par>
                              <p:par>
                                <p:cTn id="7" presetID="0" presetClass="path" presetSubtype="0" repeatCount="indefinite" accel="50000" decel="50000" autoRev="1" fill="hold" grpId="0" nodeType="withEffect">
                                  <p:stCondLst>
                                    <p:cond delay="0"/>
                                  </p:stCondLst>
                                  <p:childTnLst>
                                    <p:animMotion origin="layout" path="M 0.00173 0.0081 C 0.00711 0.00902 0.02118 0.0044 0.02656 0.0081 C 0.03177 0.01157 0.03455 0.02498 0.03368 0.02984 C 0.03298 0.03469 0.02691 0.03816 0.02239 0.03816 C 0.01805 0.03816 0.01336 0.03284 0.00711 0.02984 C 0.00086 0.02706 -0.01268 0.02544 -0.01476 0.02059 C -0.01667 0.01596 -0.00903 0.0044 -0.00539 0.00209 C -0.00174 -4.12581E-6 -0.00348 0.00694 0.00173 0.0081 Z " pathEditMode="relative" rAng="0" ptsTypes="aaaaaaaa">
                                      <p:cBhvr>
                                        <p:cTn id="8" dur="3000" fill="hold"/>
                                        <p:tgtEl>
                                          <p:spTgt spid="8"/>
                                        </p:tgtEl>
                                        <p:attrNameLst>
                                          <p:attrName>ppt_x</p:attrName>
                                          <p:attrName>ppt_y</p:attrName>
                                        </p:attrNameLst>
                                      </p:cBhvr>
                                      <p:rCtr x="7" y="11"/>
                                    </p:animMotion>
                                  </p:childTnLst>
                                </p:cTn>
                              </p:par>
                              <p:par>
                                <p:cTn id="9" presetID="0" presetClass="path" presetSubtype="0" repeatCount="indefinite" accel="50000" decel="50000" autoRev="1" fill="hold" grpId="0" nodeType="withEffect">
                                  <p:stCondLst>
                                    <p:cond delay="0"/>
                                  </p:stCondLst>
                                  <p:childTnLst>
                                    <p:animMotion origin="layout" path="M -0.00173 -0.003 C 0.00209 -0.0074 0.02014 -0.00208 0.02587 0.00093 C 0.03177 0.00417 0.0323 0.01111 0.03264 0.0155 C 0.03299 0.02013 0.03334 0.0266 0.0283 0.02868 C 0.02327 0.03099 0.0073 0.03331 0.00261 0.02868 C -0.00208 0.02429 -0.00555 0.00162 -0.00173 -0.003 Z " pathEditMode="relative" rAng="0" ptsTypes="aaaaaa">
                                      <p:cBhvr>
                                        <p:cTn id="10" dur="3000" fill="hold"/>
                                        <p:tgtEl>
                                          <p:spTgt spid="4"/>
                                        </p:tgtEl>
                                        <p:attrNameLst>
                                          <p:attrName>ppt_x</p:attrName>
                                          <p:attrName>ppt_y</p:attrName>
                                        </p:attrNameLst>
                                      </p:cBhvr>
                                      <p:rCtr x="16" y="16"/>
                                    </p:animMotion>
                                  </p:childTnLst>
                                </p:cTn>
                              </p:par>
                              <p:par>
                                <p:cTn id="11" presetID="0" presetClass="path" presetSubtype="0" repeatCount="indefinite" accel="50000" decel="50000" autoRev="1" fill="hold" grpId="0" nodeType="withEffect">
                                  <p:stCondLst>
                                    <p:cond delay="0"/>
                                  </p:stCondLst>
                                  <p:childTnLst>
                                    <p:animMotion origin="layout" path="M 0.00052 -0.00462 C -0.00312 -0.00994 -0.02274 -0.00716 -0.02812 -0.00346 C -0.03333 -4.96762E-6 -0.03177 0.01249 -0.0309 0.01735 C -0.03003 0.02221 -0.02674 0.02359 -0.02274 0.02544 C -0.01858 0.02729 -0.01111 0.03331 -0.00642 0.02891 C -0.00156 0.02475 0.00434 0.0007 0.00052 -0.00462 Z " pathEditMode="relative" rAng="0" ptsTypes="aaaaaa">
                                      <p:cBhvr>
                                        <p:cTn id="12" dur="3000" fill="hold"/>
                                        <p:tgtEl>
                                          <p:spTgt spid="6"/>
                                        </p:tgtEl>
                                        <p:attrNameLst>
                                          <p:attrName>ppt_x</p:attrName>
                                          <p:attrName>ppt_y</p:attrName>
                                        </p:attrNameLst>
                                      </p:cBhvr>
                                      <p:rCtr x="-15" y="16"/>
                                    </p:animMotion>
                                  </p:childTnLst>
                                </p:cTn>
                              </p:par>
                              <p:par>
                                <p:cTn id="13" presetID="0" presetClass="path" presetSubtype="0" repeatCount="indefinite" accel="50000" decel="50000" autoRev="1" fill="hold" grpId="0" nodeType="withEffect">
                                  <p:stCondLst>
                                    <p:cond delay="0"/>
                                  </p:stCondLst>
                                  <p:childTnLst>
                                    <p:animMotion origin="layout" path="M 1.11022E-16 -4.12581E-6 C 1.11022E-16 -0.00115 -0.02465 0.00879 -0.02483 0.00995 C -0.025 0.0111 1.11022E-16 -4.12581E-6 1.11022E-16 -0.00115 Z " pathEditMode="relative" rAng="0" ptsTypes="aaa">
                                      <p:cBhvr>
                                        <p:cTn id="14" dur="3000" fill="hold"/>
                                        <p:tgtEl>
                                          <p:spTgt spid="9"/>
                                        </p:tgtEl>
                                        <p:attrNameLst>
                                          <p:attrName>ppt_x</p:attrName>
                                          <p:attrName>ppt_y</p:attrName>
                                        </p:attrNameLst>
                                      </p:cBhvr>
                                      <p:rCtr x="-13" y="6"/>
                                    </p:animMotion>
                                  </p:childTnLst>
                                </p:cTn>
                              </p:par>
                              <p:par>
                                <p:cTn id="15" presetID="0" presetClass="path" presetSubtype="0" repeatCount="indefinite" accel="50000" decel="50000" autoRev="1" fill="hold" grpId="0" nodeType="withEffect">
                                  <p:stCondLst>
                                    <p:cond delay="0"/>
                                  </p:stCondLst>
                                  <p:childTnLst>
                                    <p:animMotion origin="layout" path="M -3.33333E-6 -0.00555 C -3.33333E-6 0.00023 0.025 0.00023 0.025 -0.00555 C 0.025 -0.0111 -3.33333E-6 -0.00555 -3.33333E-6 0.00023 Z " pathEditMode="relative" rAng="0" ptsTypes="aaa">
                                      <p:cBhvr>
                                        <p:cTn id="16" dur="3000" fill="hold"/>
                                        <p:tgtEl>
                                          <p:spTgt spid="10"/>
                                        </p:tgtEl>
                                        <p:attrNameLst>
                                          <p:attrName>ppt_x</p:attrName>
                                          <p:attrName>ppt_y</p:attrName>
                                        </p:attrNameLst>
                                      </p:cBhvr>
                                      <p:rCtr x="13" y="0"/>
                                    </p:animMotion>
                                  </p:childTnLst>
                                </p:cTn>
                              </p:par>
                              <p:par>
                                <p:cTn id="17" presetID="0" presetClass="path" presetSubtype="0" repeatCount="indefinite" accel="50000" decel="50000" autoRev="1" fill="hold" grpId="0" nodeType="withEffect">
                                  <p:stCondLst>
                                    <p:cond delay="0"/>
                                  </p:stCondLst>
                                  <p:childTnLst>
                                    <p:animMotion origin="layout" path="M -3.33333E-6 -4.12581E-6 C -3.33333E-6 -4.12581E-6 0.03125 -0.0333 0.0323 -0.0333 C 0.03334 -0.03307 -3.33333E-6 -4.12581E-6 -3.33333E-6 -4.12581E-6 Z " pathEditMode="relative" rAng="0" ptsTypes="aaa">
                                      <p:cBhvr>
                                        <p:cTn id="18" dur="3000" fill="hold"/>
                                        <p:tgtEl>
                                          <p:spTgt spid="7"/>
                                        </p:tgtEl>
                                        <p:attrNameLst>
                                          <p:attrName>ppt_x</p:attrName>
                                          <p:attrName>ppt_y</p:attrName>
                                        </p:attrNameLst>
                                      </p:cBhvr>
                                      <p:rCtr x="17" y="-17"/>
                                    </p:animMotion>
                                  </p:childTnLst>
                                </p:cTn>
                              </p:par>
                              <p:par>
                                <p:cTn id="19" presetID="0" presetClass="path" presetSubtype="0" repeatCount="indefinite" accel="50000" decel="50000" autoRev="1" fill="hold" grpId="0" nodeType="withEffect">
                                  <p:stCondLst>
                                    <p:cond delay="0"/>
                                  </p:stCondLst>
                                  <p:childTnLst>
                                    <p:animMotion origin="layout" path="M 3.33333E-6 -4.96762E-6 C 3.33333E-6 -4.96762E-6 0.00833 0.04441 0.00798 0.04441 C 0.00781 0.04441 3.33333E-6 -4.96762E-6 3.33333E-6 -4.96762E-6 Z " pathEditMode="relative" rAng="0" ptsTypes="aaa">
                                      <p:cBhvr>
                                        <p:cTn id="20" dur="3000" fill="hold"/>
                                        <p:tgtEl>
                                          <p:spTgt spid="5"/>
                                        </p:tgtEl>
                                        <p:attrNameLst>
                                          <p:attrName>ppt_x</p:attrName>
                                          <p:attrName>ppt_y</p:attrName>
                                        </p:attrNameLst>
                                      </p:cBhvr>
                                      <p:rCtr x="4" y="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1"/>
            <a:ext cx="8229600" cy="762000"/>
          </a:xfrm>
        </p:spPr>
        <p:txBody>
          <a:bodyPr/>
          <a:lstStyle/>
          <a:p>
            <a:r>
              <a:rPr lang="en-US" dirty="0" smtClean="0"/>
              <a:t>Examples of Solids:</a:t>
            </a:r>
            <a:endParaRPr lang="en-US" dirty="0"/>
          </a:p>
        </p:txBody>
      </p:sp>
      <p:sp>
        <p:nvSpPr>
          <p:cNvPr id="10" name="Footer Placeholder 9"/>
          <p:cNvSpPr>
            <a:spLocks noGrp="1"/>
          </p:cNvSpPr>
          <p:nvPr>
            <p:ph type="ftr" sz="quarter" idx="11"/>
          </p:nvPr>
        </p:nvSpPr>
        <p:spPr/>
        <p:txBody>
          <a:bodyPr/>
          <a:lstStyle/>
          <a:p>
            <a:r>
              <a:rPr lang="en-US" smtClean="0"/>
              <a:t>© 2013 S. Coates</a:t>
            </a:r>
            <a:endParaRPr lang="en-US"/>
          </a:p>
        </p:txBody>
      </p:sp>
      <p:pic>
        <p:nvPicPr>
          <p:cNvPr id="1026" name="Picture 2" descr="C:\Users\Skipper Coates\Pictures\Microsoft Clip Organizer\j0438800.jpg"/>
          <p:cNvPicPr>
            <a:picLocks noChangeAspect="1" noChangeArrowheads="1"/>
          </p:cNvPicPr>
          <p:nvPr/>
        </p:nvPicPr>
        <p:blipFill>
          <a:blip r:embed="rId3" cstate="print"/>
          <a:srcRect/>
          <a:stretch>
            <a:fillRect/>
          </a:stretch>
        </p:blipFill>
        <p:spPr bwMode="auto">
          <a:xfrm>
            <a:off x="457200" y="2209800"/>
            <a:ext cx="3569208" cy="2829710"/>
          </a:xfrm>
          <a:prstGeom prst="rect">
            <a:avLst/>
          </a:prstGeom>
          <a:noFill/>
        </p:spPr>
      </p:pic>
      <p:pic>
        <p:nvPicPr>
          <p:cNvPr id="1027" name="Picture 3" descr="C:\Users\Skipper Coates\Pictures\Microsoft Clip Organizer\j0439468.jpg"/>
          <p:cNvPicPr>
            <a:picLocks noChangeAspect="1" noChangeArrowheads="1"/>
          </p:cNvPicPr>
          <p:nvPr/>
        </p:nvPicPr>
        <p:blipFill>
          <a:blip r:embed="rId4" cstate="print"/>
          <a:srcRect/>
          <a:stretch>
            <a:fillRect/>
          </a:stretch>
        </p:blipFill>
        <p:spPr bwMode="auto">
          <a:xfrm>
            <a:off x="4876800" y="1295400"/>
            <a:ext cx="3953435" cy="3200400"/>
          </a:xfrm>
          <a:prstGeom prst="rect">
            <a:avLst/>
          </a:prstGeom>
          <a:noFill/>
        </p:spPr>
      </p:pic>
      <p:pic>
        <p:nvPicPr>
          <p:cNvPr id="1029" name="Picture 5" descr="C:\Users\Skipper Coates\Pictures\Microsoft Clip Organizer\j0411406.wmf"/>
          <p:cNvPicPr>
            <a:picLocks noChangeAspect="1" noChangeArrowheads="1"/>
          </p:cNvPicPr>
          <p:nvPr/>
        </p:nvPicPr>
        <p:blipFill>
          <a:blip r:embed="rId5" cstate="print"/>
          <a:srcRect/>
          <a:stretch>
            <a:fillRect/>
          </a:stretch>
        </p:blipFill>
        <p:spPr bwMode="auto">
          <a:xfrm>
            <a:off x="2438400" y="2895600"/>
            <a:ext cx="3571592" cy="3446352"/>
          </a:xfrm>
          <a:prstGeom prst="rect">
            <a:avLst/>
          </a:prstGeom>
          <a:noFill/>
        </p:spPr>
      </p:pic>
      <p:pic>
        <p:nvPicPr>
          <p:cNvPr id="1030" name="Picture 6" descr="C:\Users\Skipper Coates\Pictures\Microsoft Clip Organizer\j0439367.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943600" y="4343400"/>
            <a:ext cx="2705653" cy="2133600"/>
          </a:xfrm>
          <a:prstGeom prst="rect">
            <a:avLst/>
          </a:prstGeom>
          <a:noFill/>
        </p:spPr>
      </p:pic>
      <p:pic>
        <p:nvPicPr>
          <p:cNvPr id="1033" name="Picture 9" descr="C:\Users\Skipper Coates\Pictures\Microsoft Clip Organizer\j0438626.jpg"/>
          <p:cNvPicPr>
            <a:picLocks noChangeAspect="1" noChangeArrowheads="1"/>
          </p:cNvPicPr>
          <p:nvPr/>
        </p:nvPicPr>
        <p:blipFill>
          <a:blip r:embed="rId7" cstate="print"/>
          <a:srcRect/>
          <a:stretch>
            <a:fillRect/>
          </a:stretch>
        </p:blipFill>
        <p:spPr bwMode="auto">
          <a:xfrm>
            <a:off x="228600" y="4800600"/>
            <a:ext cx="2514600" cy="16835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20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20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2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1"/>
            <a:ext cx="8229600" cy="1600199"/>
          </a:xfrm>
        </p:spPr>
        <p:txBody>
          <a:bodyPr>
            <a:normAutofit/>
          </a:bodyPr>
          <a:lstStyle/>
          <a:p>
            <a:r>
              <a:rPr lang="en-US" sz="4000" dirty="0" smtClean="0"/>
              <a:t>Solids have a definite </a:t>
            </a:r>
            <a:r>
              <a:rPr lang="en-US" sz="4000" b="1" dirty="0" smtClean="0">
                <a:solidFill>
                  <a:schemeClr val="accent1"/>
                </a:solidFill>
              </a:rPr>
              <a:t>SHAPE</a:t>
            </a:r>
          </a:p>
          <a:p>
            <a:r>
              <a:rPr lang="en-US" sz="4000" dirty="0" smtClean="0"/>
              <a:t>Solids have a definite </a:t>
            </a:r>
            <a:r>
              <a:rPr lang="en-US" sz="4000" b="1" dirty="0" smtClean="0">
                <a:solidFill>
                  <a:schemeClr val="accent1"/>
                </a:solidFill>
              </a:rPr>
              <a:t>VOLUME</a:t>
            </a:r>
            <a:endParaRPr lang="en-US" sz="4000" b="1" dirty="0">
              <a:solidFill>
                <a:schemeClr val="accent1"/>
              </a:solidFill>
            </a:endParaRPr>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2050" name="AutoShape 2"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5" name="Picture 7" descr="C:\Users\Owner\AppData\Local\Microsoft\Windows\Temporary Internet Files\Content.IE5\HHFRXJMK\MP900438807[1].jpg"/>
          <p:cNvPicPr>
            <a:picLocks noChangeAspect="1" noChangeArrowheads="1"/>
          </p:cNvPicPr>
          <p:nvPr/>
        </p:nvPicPr>
        <p:blipFill>
          <a:blip r:embed="rId2" cstate="print"/>
          <a:srcRect/>
          <a:stretch>
            <a:fillRect/>
          </a:stretch>
        </p:blipFill>
        <p:spPr bwMode="auto">
          <a:xfrm>
            <a:off x="798576" y="3124200"/>
            <a:ext cx="3011424" cy="2286000"/>
          </a:xfrm>
          <a:prstGeom prst="rect">
            <a:avLst/>
          </a:prstGeom>
          <a:noFill/>
        </p:spPr>
      </p:pic>
      <p:sp>
        <p:nvSpPr>
          <p:cNvPr id="9" name="TextBox 8"/>
          <p:cNvSpPr txBox="1"/>
          <p:nvPr/>
        </p:nvSpPr>
        <p:spPr>
          <a:xfrm>
            <a:off x="3886200" y="3195697"/>
            <a:ext cx="4953000" cy="2062103"/>
          </a:xfrm>
          <a:prstGeom prst="rect">
            <a:avLst/>
          </a:prstGeom>
          <a:noFill/>
        </p:spPr>
        <p:txBody>
          <a:bodyPr wrap="square" rtlCol="0">
            <a:spAutoFit/>
          </a:bodyPr>
          <a:lstStyle/>
          <a:p>
            <a:r>
              <a:rPr lang="en-US" sz="3200" b="1" u="sng" dirty="0" smtClean="0"/>
              <a:t>Example—Marble</a:t>
            </a:r>
            <a:endParaRPr lang="en-US" sz="3200" dirty="0" smtClean="0"/>
          </a:p>
          <a:p>
            <a:r>
              <a:rPr lang="en-US" sz="3200" b="1" dirty="0" smtClean="0">
                <a:solidFill>
                  <a:schemeClr val="bg2">
                    <a:lumMod val="25000"/>
                  </a:schemeClr>
                </a:solidFill>
              </a:rPr>
              <a:t>Shape</a:t>
            </a:r>
            <a:r>
              <a:rPr lang="en-US" sz="3200" dirty="0" smtClean="0"/>
              <a:t> = Sphere</a:t>
            </a:r>
          </a:p>
          <a:p>
            <a:r>
              <a:rPr lang="en-US" sz="3200" b="1" dirty="0" smtClean="0">
                <a:solidFill>
                  <a:schemeClr val="bg2">
                    <a:lumMod val="25000"/>
                  </a:schemeClr>
                </a:solidFill>
              </a:rPr>
              <a:t>Volume</a:t>
            </a:r>
            <a:r>
              <a:rPr lang="en-US" sz="3200" dirty="0" smtClean="0"/>
              <a:t> = can be found using water displacement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fade">
                                      <p:cBhvr>
                                        <p:cTn id="10"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0"/>
            <a:ext cx="8229600" cy="1752599"/>
          </a:xfrm>
        </p:spPr>
        <p:txBody>
          <a:bodyPr>
            <a:normAutofit/>
          </a:bodyPr>
          <a:lstStyle/>
          <a:p>
            <a:r>
              <a:rPr lang="en-US" b="1" u="sng" dirty="0" smtClean="0"/>
              <a:t>Liquids</a:t>
            </a:r>
            <a:r>
              <a:rPr lang="en-US" dirty="0" smtClean="0"/>
              <a:t>: Particles are still tightly packed together and they SLIDE move past each other. </a:t>
            </a:r>
            <a:endParaRPr lang="en-US" dirty="0"/>
          </a:p>
        </p:txBody>
      </p:sp>
      <p:sp>
        <p:nvSpPr>
          <p:cNvPr id="13" name="Footer Placeholder 12"/>
          <p:cNvSpPr>
            <a:spLocks noGrp="1"/>
          </p:cNvSpPr>
          <p:nvPr>
            <p:ph type="ftr" sz="quarter" idx="11"/>
          </p:nvPr>
        </p:nvSpPr>
        <p:spPr/>
        <p:txBody>
          <a:bodyPr/>
          <a:lstStyle/>
          <a:p>
            <a:r>
              <a:rPr lang="en-US" smtClean="0"/>
              <a:t>© 2013 S. Coates</a:t>
            </a:r>
            <a:endParaRPr lang="en-US"/>
          </a:p>
        </p:txBody>
      </p:sp>
      <p:sp>
        <p:nvSpPr>
          <p:cNvPr id="4" name="Oval 3"/>
          <p:cNvSpPr/>
          <p:nvPr/>
        </p:nvSpPr>
        <p:spPr>
          <a:xfrm>
            <a:off x="4267200" y="30480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Oval 4"/>
          <p:cNvSpPr/>
          <p:nvPr/>
        </p:nvSpPr>
        <p:spPr>
          <a:xfrm>
            <a:off x="4953000" y="30480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p:cNvSpPr/>
          <p:nvPr/>
        </p:nvSpPr>
        <p:spPr>
          <a:xfrm>
            <a:off x="5638800" y="30480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p:cNvSpPr/>
          <p:nvPr/>
        </p:nvSpPr>
        <p:spPr>
          <a:xfrm>
            <a:off x="4267200" y="38100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p:cNvSpPr/>
          <p:nvPr/>
        </p:nvSpPr>
        <p:spPr>
          <a:xfrm>
            <a:off x="4953000" y="38100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a:off x="5638800" y="38100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p:cNvSpPr/>
          <p:nvPr/>
        </p:nvSpPr>
        <p:spPr>
          <a:xfrm>
            <a:off x="4267200" y="44958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Oval 10"/>
          <p:cNvSpPr/>
          <p:nvPr/>
        </p:nvSpPr>
        <p:spPr>
          <a:xfrm>
            <a:off x="4953000" y="44958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Oval 11"/>
          <p:cNvSpPr/>
          <p:nvPr/>
        </p:nvSpPr>
        <p:spPr>
          <a:xfrm>
            <a:off x="5638800" y="4495800"/>
            <a:ext cx="609600" cy="609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autoRev="1" fill="hold" grpId="0" nodeType="clickEffect">
                                  <p:stCondLst>
                                    <p:cond delay="0"/>
                                  </p:stCondLst>
                                  <p:childTnLst>
                                    <p:animMotion origin="layout" path="M 2.77778E-6 -4.07407E-6 C -0.02327 0.025 -0.11545 0.14862 -0.13282 0.18311 C -0.14983 0.21737 -0.12674 0.23056 -0.10347 0.20533 C -0.08038 0.18033 -0.01181 0.06783 0.00642 0.03334 C 0.02465 -0.00115 0.02309 -0.02476 2.77778E-6 -4.07407E-6 Z " pathEditMode="relative" rAng="0" ptsTypes="aaaaa">
                                      <p:cBhvr>
                                        <p:cTn id="6" dur="3000" fill="hold"/>
                                        <p:tgtEl>
                                          <p:spTgt spid="6"/>
                                        </p:tgtEl>
                                        <p:attrNameLst>
                                          <p:attrName>ppt_x</p:attrName>
                                          <p:attrName>ppt_y</p:attrName>
                                        </p:attrNameLst>
                                      </p:cBhvr>
                                      <p:rCtr x="-6300" y="10300"/>
                                    </p:animMotion>
                                  </p:childTnLst>
                                </p:cTn>
                              </p:par>
                              <p:par>
                                <p:cTn id="7" presetID="0" presetClass="path" presetSubtype="0" repeatCount="indefinite" accel="50000" decel="50000" autoRev="1" fill="hold" grpId="0" nodeType="withEffect">
                                  <p:stCondLst>
                                    <p:cond delay="0"/>
                                  </p:stCondLst>
                                  <p:childTnLst>
                                    <p:animMotion origin="layout" path="M 6.11111E-6 -2.96296E-6 C -0.00346 0.00371 -0.06926 -0.01805 -0.07899 -0.02592 C -0.08871 -0.03379 -0.07031 -0.05092 -0.05798 -0.04745 C -0.04565 -0.04398 0.00348 -0.0037 6.11111E-6 -2.96296E-6 Z " pathEditMode="relative" ptsTypes="aaaa">
                                      <p:cBhvr>
                                        <p:cTn id="8" dur="3000" fill="hold"/>
                                        <p:tgtEl>
                                          <p:spTgt spid="9"/>
                                        </p:tgtEl>
                                        <p:attrNameLst>
                                          <p:attrName>ppt_x</p:attrName>
                                          <p:attrName>ppt_y</p:attrName>
                                        </p:attrNameLst>
                                      </p:cBhvr>
                                    </p:animMotion>
                                  </p:childTnLst>
                                </p:cTn>
                              </p:par>
                              <p:par>
                                <p:cTn id="9" presetID="0" presetClass="path" presetSubtype="0" repeatCount="indefinite" accel="50000" decel="50000" autoRev="1" fill="hold" grpId="0" nodeType="withEffect">
                                  <p:stCondLst>
                                    <p:cond delay="0"/>
                                  </p:stCondLst>
                                  <p:childTnLst>
                                    <p:animMotion origin="layout" path="M -4.16667E-6 2.96296E-6 C 0.0132 -0.0044 0.10539 0.00787 0.12414 0.01597 C 0.14289 0.02453 0.1257 0.04514 0.1125 0.04977 C 0.09931 0.05463 0.06459 0.05162 0.0448 0.04375 C 0.02483 0.03611 -0.01302 0.00486 -4.16667E-6 2.96296E-6 Z " pathEditMode="relative" rAng="0" ptsTypes="aaaaa">
                                      <p:cBhvr>
                                        <p:cTn id="10" dur="3000" fill="hold"/>
                                        <p:tgtEl>
                                          <p:spTgt spid="4"/>
                                        </p:tgtEl>
                                        <p:attrNameLst>
                                          <p:attrName>ppt_x</p:attrName>
                                          <p:attrName>ppt_y</p:attrName>
                                        </p:attrNameLst>
                                      </p:cBhvr>
                                      <p:rCtr x="6500" y="2500"/>
                                    </p:animMotion>
                                  </p:childTnLst>
                                </p:cTn>
                              </p:par>
                              <p:par>
                                <p:cTn id="11" presetID="0" presetClass="path" presetSubtype="0" repeatCount="indefinite" accel="50000" decel="50000" autoRev="1" fill="hold" grpId="0" nodeType="withEffect">
                                  <p:stCondLst>
                                    <p:cond delay="0"/>
                                  </p:stCondLst>
                                  <p:childTnLst>
                                    <p:animMotion origin="layout" path="M -1.94444E-6 -7.03704E-6 C -1.94444E-6 -7.03704E-6 -0.02986 0.07291 -0.02899 0.07291 C -0.02812 0.07291 -1.94444E-6 -7.03704E-6 -1.94444E-6 -7.03704E-6 Z " pathEditMode="relative" ptsTypes="aaa">
                                      <p:cBhvr>
                                        <p:cTn id="12" dur="3000" fill="hold"/>
                                        <p:tgtEl>
                                          <p:spTgt spid="5"/>
                                        </p:tgtEl>
                                        <p:attrNameLst>
                                          <p:attrName>ppt_x</p:attrName>
                                          <p:attrName>ppt_y</p:attrName>
                                        </p:attrNameLst>
                                      </p:cBhvr>
                                    </p:animMotion>
                                  </p:childTnLst>
                                </p:cTn>
                              </p:par>
                              <p:par>
                                <p:cTn id="13" presetID="0" presetClass="path" presetSubtype="0" repeatCount="indefinite" accel="50000" decel="50000" autoRev="1" fill="hold" grpId="0" nodeType="withEffect">
                                  <p:stCondLst>
                                    <p:cond delay="0"/>
                                  </p:stCondLst>
                                  <p:childTnLst>
                                    <p:animMotion origin="layout" path="M 3.33333E-6 1.48148E-6 C 3.33333E-6 0.00023 0.10989 -0.02662 0.10989 -0.0257 C 0.10989 -0.02454 3.33333E-6 1.48148E-6 3.33333E-6 0.00023 Z " pathEditMode="relative" rAng="0" ptsTypes="aaa">
                                      <p:cBhvr>
                                        <p:cTn id="14" dur="3000" fill="hold"/>
                                        <p:tgtEl>
                                          <p:spTgt spid="7"/>
                                        </p:tgtEl>
                                        <p:attrNameLst>
                                          <p:attrName>ppt_x</p:attrName>
                                          <p:attrName>ppt_y</p:attrName>
                                        </p:attrNameLst>
                                      </p:cBhvr>
                                      <p:rCtr x="5500" y="-1300"/>
                                    </p:animMotion>
                                  </p:childTnLst>
                                </p:cTn>
                              </p:par>
                              <p:par>
                                <p:cTn id="15" presetID="0" presetClass="path" presetSubtype="0" repeatCount="indefinite" accel="50000" decel="50000" autoRev="1" fill="hold" grpId="0" nodeType="withEffect">
                                  <p:stCondLst>
                                    <p:cond delay="0"/>
                                  </p:stCondLst>
                                  <p:childTnLst>
                                    <p:animMotion origin="layout" path="M 1.38889E-6 5.55556E-6 C 0.04739 -0.02129 0.09496 -0.04259 0.12256 -0.05161 C 0.15017 -0.06064 0.18559 -0.06411 0.16614 -0.0537 C 0.1467 -0.04328 0.0335 0.00163 0.00642 0.01089 " pathEditMode="relative" ptsTypes="aaaA">
                                      <p:cBhvr>
                                        <p:cTn id="16" dur="3000" fill="hold"/>
                                        <p:tgtEl>
                                          <p:spTgt spid="10"/>
                                        </p:tgtEl>
                                        <p:attrNameLst>
                                          <p:attrName>ppt_x</p:attrName>
                                          <p:attrName>ppt_y</p:attrName>
                                        </p:attrNameLst>
                                      </p:cBhvr>
                                    </p:animMotion>
                                  </p:childTnLst>
                                </p:cTn>
                              </p:par>
                              <p:par>
                                <p:cTn id="17" presetID="0" presetClass="path" presetSubtype="0" repeatCount="indefinite" accel="50000" decel="50000" autoRev="1" fill="hold" grpId="0" nodeType="withEffect">
                                  <p:stCondLst>
                                    <p:cond delay="0"/>
                                  </p:stCondLst>
                                  <p:childTnLst>
                                    <p:animMotion origin="layout" path="M 0.00052 0.00208 C 0.00365 -0.00648 -0.13924 -0.20486 -0.17049 -0.23588 C -0.20191 -0.26667 -0.21667 -0.22546 -0.18802 -0.18472 C -0.1592 -0.14444 -0.00243 0.01111 0.00052 0.00208 Z " pathEditMode="relative" rAng="0" ptsTypes="aaaa">
                                      <p:cBhvr>
                                        <p:cTn id="18" dur="3000" fill="hold"/>
                                        <p:tgtEl>
                                          <p:spTgt spid="12"/>
                                        </p:tgtEl>
                                        <p:attrNameLst>
                                          <p:attrName>ppt_x</p:attrName>
                                          <p:attrName>ppt_y</p:attrName>
                                        </p:attrNameLst>
                                      </p:cBhvr>
                                      <p:rCtr x="-10700" y="-13000"/>
                                    </p:animMotion>
                                  </p:childTnLst>
                                </p:cTn>
                              </p:par>
                              <p:par>
                                <p:cTn id="19" presetID="0" presetClass="path" presetSubtype="0" repeatCount="indefinite" accel="50000" decel="50000" autoRev="1" fill="hold" grpId="0" nodeType="withEffect">
                                  <p:stCondLst>
                                    <p:cond delay="0"/>
                                  </p:stCondLst>
                                  <p:childTnLst>
                                    <p:animMotion origin="layout" path="M -0.00156 0.08727 C -0.01024 0.09676 -0.01024 0.1375 0.0026 0.15046 C 0.01545 0.16319 0.05868 0.16667 0.07587 0.16412 C 0.09288 0.16157 0.10833 0.14745 0.10486 0.13565 C 0.10139 0.12361 0.07257 0.10023 0.05503 0.09213 C 0.0375 0.08426 0.00712 0.07778 -0.00156 0.08727 Z " pathEditMode="relative" rAng="0" ptsTypes="aaaaaa">
                                      <p:cBhvr>
                                        <p:cTn id="20" dur="3000" fill="hold"/>
                                        <p:tgtEl>
                                          <p:spTgt spid="8"/>
                                        </p:tgtEl>
                                        <p:attrNameLst>
                                          <p:attrName>ppt_x</p:attrName>
                                          <p:attrName>ppt_y</p:attrName>
                                        </p:attrNameLst>
                                      </p:cBhvr>
                                      <p:rCtr x="5100" y="3500"/>
                                    </p:animMotion>
                                  </p:childTnLst>
                                </p:cTn>
                              </p:par>
                              <p:par>
                                <p:cTn id="21" presetID="0" presetClass="path" presetSubtype="0" repeatCount="indefinite" accel="50000" decel="50000" autoRev="1" fill="hold" grpId="0" nodeType="withEffect">
                                  <p:stCondLst>
                                    <p:cond delay="0"/>
                                  </p:stCondLst>
                                  <p:childTnLst>
                                    <p:animMotion origin="layout" path="M 0.00885 -0.09213 C -0.01667 -0.08287 -0.09583 -0.07894 -0.11875 -0.08912 C -0.14167 -0.09884 -0.13733 -0.13657 -0.12969 -0.15139 C -0.12205 -0.16574 -0.10052 -0.17778 -0.07309 -0.17662 C -0.04583 -0.17546 0.02049 -0.1581 0.03438 -0.14398 C 0.04844 -0.13009 0.0342 -0.10116 0.00885 -0.09213 Z " pathEditMode="relative" rAng="0" ptsTypes="aaaaaa">
                                      <p:cBhvr>
                                        <p:cTn id="22" dur="3000" fill="hold"/>
                                        <p:tgtEl>
                                          <p:spTgt spid="11"/>
                                        </p:tgtEl>
                                        <p:attrNameLst>
                                          <p:attrName>ppt_x</p:attrName>
                                          <p:attrName>ppt_y</p:attrName>
                                        </p:attrNameLst>
                                      </p:cBhvr>
                                      <p:rCtr x="-5600" y="-3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Skipper Coates\Pictures\Microsoft Clip Organizer\j0441751.png"/>
          <p:cNvPicPr>
            <a:picLocks noChangeAspect="1" noChangeArrowheads="1"/>
          </p:cNvPicPr>
          <p:nvPr/>
        </p:nvPicPr>
        <p:blipFill>
          <a:blip r:embed="rId3" cstate="print"/>
          <a:srcRect/>
          <a:stretch>
            <a:fillRect/>
          </a:stretch>
        </p:blipFill>
        <p:spPr bwMode="auto">
          <a:xfrm>
            <a:off x="-228600" y="2514600"/>
            <a:ext cx="2743200" cy="2743200"/>
          </a:xfrm>
          <a:prstGeom prst="rect">
            <a:avLst/>
          </a:prstGeom>
          <a:noFill/>
        </p:spPr>
      </p:pic>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1"/>
            <a:ext cx="8229600" cy="685800"/>
          </a:xfrm>
        </p:spPr>
        <p:txBody>
          <a:bodyPr/>
          <a:lstStyle/>
          <a:p>
            <a:r>
              <a:rPr lang="en-US" dirty="0" smtClean="0"/>
              <a:t>Examples of Liquids:</a:t>
            </a:r>
            <a:endParaRPr lang="en-US" dirty="0"/>
          </a:p>
        </p:txBody>
      </p:sp>
      <p:sp>
        <p:nvSpPr>
          <p:cNvPr id="11" name="Footer Placeholder 10"/>
          <p:cNvSpPr>
            <a:spLocks noGrp="1"/>
          </p:cNvSpPr>
          <p:nvPr>
            <p:ph type="ftr" sz="quarter" idx="11"/>
          </p:nvPr>
        </p:nvSpPr>
        <p:spPr/>
        <p:txBody>
          <a:bodyPr/>
          <a:lstStyle/>
          <a:p>
            <a:r>
              <a:rPr lang="en-US" smtClean="0"/>
              <a:t>© 2013 S. Coates</a:t>
            </a:r>
            <a:endParaRPr lang="en-US"/>
          </a:p>
        </p:txBody>
      </p:sp>
      <p:pic>
        <p:nvPicPr>
          <p:cNvPr id="2051" name="Picture 3" descr="C:\Users\Skipper Coates\Pictures\Microsoft Clip Organizer\j0423052.jpg"/>
          <p:cNvPicPr>
            <a:picLocks noChangeAspect="1" noChangeArrowheads="1"/>
          </p:cNvPicPr>
          <p:nvPr/>
        </p:nvPicPr>
        <p:blipFill>
          <a:blip r:embed="rId4" cstate="print"/>
          <a:srcRect/>
          <a:stretch>
            <a:fillRect/>
          </a:stretch>
        </p:blipFill>
        <p:spPr bwMode="auto">
          <a:xfrm>
            <a:off x="2895600" y="2209800"/>
            <a:ext cx="5715000" cy="3768328"/>
          </a:xfrm>
          <a:prstGeom prst="rect">
            <a:avLst/>
          </a:prstGeom>
          <a:noFill/>
        </p:spPr>
      </p:pic>
      <p:pic>
        <p:nvPicPr>
          <p:cNvPr id="2052" name="Picture 4" descr="C:\Users\Skipper Coates\Pictures\Microsoft Clip Organizer\j0439283.jpg"/>
          <p:cNvPicPr>
            <a:picLocks noChangeAspect="1" noChangeArrowheads="1"/>
          </p:cNvPicPr>
          <p:nvPr/>
        </p:nvPicPr>
        <p:blipFill>
          <a:blip r:embed="rId5" cstate="print"/>
          <a:srcRect/>
          <a:stretch>
            <a:fillRect/>
          </a:stretch>
        </p:blipFill>
        <p:spPr bwMode="auto">
          <a:xfrm>
            <a:off x="533400" y="2209800"/>
            <a:ext cx="2692400" cy="4038600"/>
          </a:xfrm>
          <a:prstGeom prst="rect">
            <a:avLst/>
          </a:prstGeom>
          <a:noFill/>
        </p:spPr>
      </p:pic>
      <p:pic>
        <p:nvPicPr>
          <p:cNvPr id="2055" name="Picture 7" descr="C:\Users\Skipper Coates\Pictures\Microsoft Clip Organizer\j0436820.wmf"/>
          <p:cNvPicPr>
            <a:picLocks noChangeAspect="1" noChangeArrowheads="1"/>
          </p:cNvPicPr>
          <p:nvPr/>
        </p:nvPicPr>
        <p:blipFill>
          <a:blip r:embed="rId6" cstate="print"/>
          <a:srcRect/>
          <a:stretch>
            <a:fillRect/>
          </a:stretch>
        </p:blipFill>
        <p:spPr bwMode="auto">
          <a:xfrm>
            <a:off x="2133600" y="2133600"/>
            <a:ext cx="4230423" cy="4495800"/>
          </a:xfrm>
          <a:prstGeom prst="rect">
            <a:avLst/>
          </a:prstGeom>
          <a:noFill/>
        </p:spPr>
      </p:pic>
      <p:pic>
        <p:nvPicPr>
          <p:cNvPr id="2056" name="Picture 8" descr="C:\Users\Skipper Coates\Pictures\Microsoft Clip Organizer\j0438354.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239000" y="304800"/>
            <a:ext cx="1600200" cy="18710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20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20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fade">
                                      <p:cBhvr>
                                        <p:cTn id="22" dur="2000"/>
                                        <p:tgtEl>
                                          <p:spTgt spid="20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1"/>
            <a:ext cx="8229600" cy="1600199"/>
          </a:xfrm>
        </p:spPr>
        <p:txBody>
          <a:bodyPr>
            <a:normAutofit fontScale="92500" lnSpcReduction="20000"/>
          </a:bodyPr>
          <a:lstStyle/>
          <a:p>
            <a:r>
              <a:rPr lang="en-US" sz="4000" dirty="0" smtClean="0"/>
              <a:t>Liquids </a:t>
            </a:r>
            <a:r>
              <a:rPr lang="en-US" sz="4000" b="1" dirty="0" smtClean="0"/>
              <a:t>DO NOT </a:t>
            </a:r>
            <a:r>
              <a:rPr lang="en-US" sz="4000" dirty="0" smtClean="0"/>
              <a:t>have a definite </a:t>
            </a:r>
            <a:r>
              <a:rPr lang="en-US" sz="4000" b="1" dirty="0" smtClean="0">
                <a:solidFill>
                  <a:schemeClr val="bg2">
                    <a:lumMod val="25000"/>
                  </a:schemeClr>
                </a:solidFill>
              </a:rPr>
              <a:t>SHAPE, </a:t>
            </a:r>
            <a:r>
              <a:rPr lang="en-US" sz="4000" dirty="0" smtClean="0"/>
              <a:t>they take the shape of their container.</a:t>
            </a:r>
          </a:p>
          <a:p>
            <a:r>
              <a:rPr lang="en-US" sz="4000" dirty="0" smtClean="0"/>
              <a:t>Liquids have a definite </a:t>
            </a:r>
            <a:r>
              <a:rPr lang="en-US" sz="4000" b="1" dirty="0" smtClean="0">
                <a:solidFill>
                  <a:schemeClr val="bg2">
                    <a:lumMod val="25000"/>
                  </a:schemeClr>
                </a:solidFill>
              </a:rPr>
              <a:t>VOLUME</a:t>
            </a:r>
            <a:endParaRPr lang="en-US" sz="4000" b="1" dirty="0">
              <a:solidFill>
                <a:schemeClr val="bg2">
                  <a:lumMod val="25000"/>
                </a:schemeClr>
              </a:solidFill>
            </a:endParaRPr>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2050" name="AutoShape 2"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886200" y="3124200"/>
            <a:ext cx="4953000" cy="3046988"/>
          </a:xfrm>
          <a:prstGeom prst="rect">
            <a:avLst/>
          </a:prstGeom>
          <a:noFill/>
        </p:spPr>
        <p:txBody>
          <a:bodyPr wrap="square" rtlCol="0">
            <a:spAutoFit/>
          </a:bodyPr>
          <a:lstStyle/>
          <a:p>
            <a:r>
              <a:rPr lang="en-US" sz="3200" b="1" u="sng" dirty="0" smtClean="0"/>
              <a:t>Example—Orange Juice</a:t>
            </a:r>
            <a:endParaRPr lang="en-US" sz="3200" dirty="0" smtClean="0"/>
          </a:p>
          <a:p>
            <a:r>
              <a:rPr lang="en-US" sz="3200" b="1" dirty="0" smtClean="0">
                <a:solidFill>
                  <a:schemeClr val="bg2">
                    <a:lumMod val="25000"/>
                  </a:schemeClr>
                </a:solidFill>
              </a:rPr>
              <a:t>Shape</a:t>
            </a:r>
            <a:r>
              <a:rPr lang="en-US" sz="3200" dirty="0" smtClean="0"/>
              <a:t> = None, it takes the shape of the glass.</a:t>
            </a:r>
          </a:p>
          <a:p>
            <a:r>
              <a:rPr lang="en-US" sz="3200" b="1" dirty="0" smtClean="0">
                <a:solidFill>
                  <a:schemeClr val="bg2">
                    <a:lumMod val="25000"/>
                  </a:schemeClr>
                </a:solidFill>
              </a:rPr>
              <a:t>Volume</a:t>
            </a:r>
            <a:r>
              <a:rPr lang="en-US" sz="3200" dirty="0" smtClean="0"/>
              <a:t> = can be found using a beaker or graduated cylinder.</a:t>
            </a:r>
            <a:endParaRPr lang="en-US" sz="3200" dirty="0"/>
          </a:p>
        </p:txBody>
      </p:sp>
      <p:pic>
        <p:nvPicPr>
          <p:cNvPr id="45058" name="Picture 2" descr="C:\Users\Owner\AppData\Local\Microsoft\Windows\Temporary Internet Files\Content.IE5\FHVEV3ZB\MP900314016[1].jpg"/>
          <p:cNvPicPr>
            <a:picLocks noChangeAspect="1" noChangeArrowheads="1"/>
          </p:cNvPicPr>
          <p:nvPr/>
        </p:nvPicPr>
        <p:blipFill>
          <a:blip r:embed="rId2" cstate="print"/>
          <a:srcRect/>
          <a:stretch>
            <a:fillRect/>
          </a:stretch>
        </p:blipFill>
        <p:spPr bwMode="auto">
          <a:xfrm>
            <a:off x="1484122" y="3124200"/>
            <a:ext cx="2173478"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5058"/>
                                        </p:tgtEl>
                                        <p:attrNameLst>
                                          <p:attrName>style.visibility</p:attrName>
                                        </p:attrNameLst>
                                      </p:cBhvr>
                                      <p:to>
                                        <p:strVal val="visible"/>
                                      </p:to>
                                    </p:set>
                                    <p:animEffect transition="in" filter="fade">
                                      <p:cBhvr>
                                        <p:cTn id="10" dur="2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0"/>
            <a:ext cx="8229600" cy="1752599"/>
          </a:xfrm>
        </p:spPr>
        <p:txBody>
          <a:bodyPr>
            <a:normAutofit/>
          </a:bodyPr>
          <a:lstStyle/>
          <a:p>
            <a:r>
              <a:rPr lang="en-US" b="1" u="sng" dirty="0" smtClean="0"/>
              <a:t>Gases</a:t>
            </a:r>
            <a:r>
              <a:rPr lang="en-US" dirty="0" smtClean="0"/>
              <a:t>: Particles are not tightly packed together, and have so much energy they slip past each other quickly. </a:t>
            </a:r>
            <a:endParaRPr lang="en-US" dirty="0"/>
          </a:p>
        </p:txBody>
      </p:sp>
      <p:sp>
        <p:nvSpPr>
          <p:cNvPr id="13" name="Footer Placeholder 12"/>
          <p:cNvSpPr>
            <a:spLocks noGrp="1"/>
          </p:cNvSpPr>
          <p:nvPr>
            <p:ph type="ftr" sz="quarter" idx="11"/>
          </p:nvPr>
        </p:nvSpPr>
        <p:spPr/>
        <p:txBody>
          <a:bodyPr/>
          <a:lstStyle/>
          <a:p>
            <a:r>
              <a:rPr lang="en-US" smtClean="0"/>
              <a:t>© 2013 S. Coates</a:t>
            </a:r>
            <a:endParaRPr lang="en-US"/>
          </a:p>
        </p:txBody>
      </p:sp>
      <p:sp>
        <p:nvSpPr>
          <p:cNvPr id="4" name="Oval 3"/>
          <p:cNvSpPr/>
          <p:nvPr/>
        </p:nvSpPr>
        <p:spPr>
          <a:xfrm>
            <a:off x="3733800" y="31242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Oval 4"/>
          <p:cNvSpPr/>
          <p:nvPr/>
        </p:nvSpPr>
        <p:spPr>
          <a:xfrm>
            <a:off x="4953000" y="31242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Oval 5"/>
          <p:cNvSpPr/>
          <p:nvPr/>
        </p:nvSpPr>
        <p:spPr>
          <a:xfrm>
            <a:off x="6019800" y="31242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6"/>
          <p:cNvSpPr/>
          <p:nvPr/>
        </p:nvSpPr>
        <p:spPr>
          <a:xfrm>
            <a:off x="3733800" y="41910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p:cNvSpPr/>
          <p:nvPr/>
        </p:nvSpPr>
        <p:spPr>
          <a:xfrm>
            <a:off x="4953000" y="41910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p:cNvSpPr/>
          <p:nvPr/>
        </p:nvSpPr>
        <p:spPr>
          <a:xfrm>
            <a:off x="6019800" y="41910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Oval 9"/>
          <p:cNvSpPr/>
          <p:nvPr/>
        </p:nvSpPr>
        <p:spPr>
          <a:xfrm>
            <a:off x="3733800" y="53340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p:cNvSpPr/>
          <p:nvPr/>
        </p:nvSpPr>
        <p:spPr>
          <a:xfrm>
            <a:off x="4953000" y="53340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p:cNvSpPr/>
          <p:nvPr/>
        </p:nvSpPr>
        <p:spPr>
          <a:xfrm>
            <a:off x="6019800" y="533400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autoRev="1" fill="hold" grpId="0" nodeType="clickEffect">
                                  <p:stCondLst>
                                    <p:cond delay="0"/>
                                  </p:stCondLst>
                                  <p:childTnLst>
                                    <p:animMotion origin="layout" path="M -0.15729 -0.08233 C -0.13125 -0.1272 -0.04445 -0.16652 0.02343 -0.19959 C 0.09114 -0.23289 0.18281 -0.32193 0.25034 -0.28215 C 0.31788 -0.24168 0.42951 -0.05343 0.42864 0.0407 C 0.42795 0.13506 0.30538 0.26665 0.24583 0.28423 C 0.18628 0.30203 0.13489 0.18339 0.0717 0.14778 C 0.00868 0.11216 -0.09427 0.10962 -0.13316 0.071 C -0.17205 0.03284 -0.18334 -0.03724 -0.15729 -0.08233 Z " pathEditMode="relative" rAng="0" ptsTypes="aaaaaaaa">
                                      <p:cBhvr>
                                        <p:cTn id="6" dur="2000" fill="hold"/>
                                        <p:tgtEl>
                                          <p:spTgt spid="4"/>
                                        </p:tgtEl>
                                        <p:attrNameLst>
                                          <p:attrName>ppt_x</p:attrName>
                                          <p:attrName>ppt_y</p:attrName>
                                        </p:attrNameLst>
                                      </p:cBhvr>
                                      <p:rCtr x="28000" y="7200"/>
                                    </p:animMotion>
                                  </p:childTnLst>
                                </p:cTn>
                              </p:par>
                              <p:par>
                                <p:cTn id="7" presetID="0" presetClass="path" presetSubtype="0" repeatCount="indefinite" accel="50000" decel="50000" autoRev="1" fill="hold" grpId="0" nodeType="withEffect">
                                  <p:stCondLst>
                                    <p:cond delay="0"/>
                                  </p:stCondLst>
                                  <p:childTnLst>
                                    <p:animMotion origin="layout" path="M 1.94444E-6 1.11111E-6 C -0.02934 0.00509 -0.10972 0.00741 -0.12587 0.03217 C -0.14202 0.05694 -0.11649 0.11759 -0.09688 0.14838 C -0.07726 0.17917 -0.03507 0.20092 -0.00816 0.21713 C 0.01875 0.23333 0.04583 0.2669 0.06441 0.24514 C 0.08298 0.22338 0.10555 0.12639 0.10312 0.08588 C 0.10069 0.04537 0.06719 0.01597 0.05 0.00208 C 0.03281 -0.01181 0.02934 -0.00509 1.94444E-6 1.11111E-6 Z " pathEditMode="relative" ptsTypes="aaaaaaaa">
                                      <p:cBhvr>
                                        <p:cTn id="8" dur="1000" fill="hold"/>
                                        <p:tgtEl>
                                          <p:spTgt spid="5"/>
                                        </p:tgtEl>
                                        <p:attrNameLst>
                                          <p:attrName>ppt_x</p:attrName>
                                          <p:attrName>ppt_y</p:attrName>
                                        </p:attrNameLst>
                                      </p:cBhvr>
                                    </p:animMotion>
                                  </p:childTnLst>
                                </p:cTn>
                              </p:par>
                              <p:par>
                                <p:cTn id="9" presetID="0" presetClass="path" presetSubtype="0" repeatCount="indefinite" accel="50000" decel="50000" autoRev="1" fill="hold" grpId="0" nodeType="withEffect">
                                  <p:stCondLst>
                                    <p:cond delay="0"/>
                                  </p:stCondLst>
                                  <p:childTnLst>
                                    <p:animMotion origin="layout" path="M 3.33333E-6 -0.13714 C -0.01927 -0.11009 -0.09219 -0.04417 -0.08802 0.02197 C -0.08368 0.08834 -0.00313 0.18894 0.02621 0.25971 C 0.05555 0.33025 0.06684 0.43709 0.08836 0.44704 C 0.10955 0.45698 0.15086 0.37881 0.15451 0.31822 C 0.15833 0.25809 0.13142 0.16281 0.11024 0.08649 C 0.08923 0.00994 0.04479 -0.10269 0.02812 -0.14015 C 0.01163 -0.17762 0.01944 -0.1642 3.33333E-6 -0.13714 Z " pathEditMode="relative" rAng="0" ptsTypes="aaaaaaaa">
                                      <p:cBhvr>
                                        <p:cTn id="10" dur="1000" fill="hold"/>
                                        <p:tgtEl>
                                          <p:spTgt spid="6"/>
                                        </p:tgtEl>
                                        <p:attrNameLst>
                                          <p:attrName>ppt_x</p:attrName>
                                          <p:attrName>ppt_y</p:attrName>
                                        </p:attrNameLst>
                                      </p:cBhvr>
                                      <p:rCtr x="3300" y="27700"/>
                                    </p:animMotion>
                                  </p:childTnLst>
                                </p:cTn>
                              </p:par>
                              <p:par>
                                <p:cTn id="11" presetID="0" presetClass="path" presetSubtype="0" repeatCount="indefinite" accel="50000" decel="50000" autoRev="1" fill="hold" grpId="0" nodeType="withEffect">
                                  <p:stCondLst>
                                    <p:cond delay="0"/>
                                  </p:stCondLst>
                                  <p:childTnLst>
                                    <p:animMotion origin="layout" path="M -2.22222E-6 -9.25926E-6 C -0.00434 -0.0345 -0.04549 -0.0926 -0.07743 -0.10764 C -0.10938 -0.12269 -0.17326 -0.10741 -0.19184 -0.09051 C -0.21042 -0.07362 -0.19132 -0.04098 -0.18872 -0.00649 C -0.18611 0.028 -0.19879 0.09837 -0.17587 0.11597 C -0.15295 0.13356 -0.08108 0.11967 -0.05156 0.09884 C -0.02205 0.078 0.00434 0.03449 -2.22222E-6 -9.25926E-6 Z " pathEditMode="relative" ptsTypes="aaaaaaa">
                                      <p:cBhvr>
                                        <p:cTn id="12" dur="1000" fill="hold"/>
                                        <p:tgtEl>
                                          <p:spTgt spid="9"/>
                                        </p:tgtEl>
                                        <p:attrNameLst>
                                          <p:attrName>ppt_x</p:attrName>
                                          <p:attrName>ppt_y</p:attrName>
                                        </p:attrNameLst>
                                      </p:cBhvr>
                                    </p:animMotion>
                                  </p:childTnLst>
                                </p:cTn>
                              </p:par>
                              <p:par>
                                <p:cTn id="13" presetID="0" presetClass="path" presetSubtype="0" repeatCount="indefinite" accel="50000" decel="50000" autoRev="1" fill="hold" grpId="0" nodeType="withEffect">
                                  <p:stCondLst>
                                    <p:cond delay="0"/>
                                  </p:stCondLst>
                                  <p:childTnLst>
                                    <p:animMotion origin="layout" path="M -0.05382 -0.05435 C -0.08854 -0.11425 -0.12361 -0.17391 -0.17136 -0.18571 C -0.21945 -0.19727 -0.35 -0.18131 -0.34115 -0.12535 C -0.33212 -0.06938 -0.21789 0.10176 -0.11667 0.15079 C -0.01528 0.19981 0.1658 0.18178 0.26649 0.16744 C 0.36718 0.15287 0.5151 0.10615 0.48836 0.06314 C 0.4618 0.02035 0.20156 -0.06452 0.10746 -0.08996 C 0.01371 -0.11563 -0.03108 -0.10291 -0.07552 -0.08996 " pathEditMode="relative" rAng="0" ptsTypes="aaaaaaaA">
                                      <p:cBhvr>
                                        <p:cTn id="14" dur="1000" fill="hold"/>
                                        <p:tgtEl>
                                          <p:spTgt spid="7"/>
                                        </p:tgtEl>
                                        <p:attrNameLst>
                                          <p:attrName>ppt_x</p:attrName>
                                          <p:attrName>ppt_y</p:attrName>
                                        </p:attrNameLst>
                                      </p:cBhvr>
                                      <p:rCtr x="13600" y="5600"/>
                                    </p:animMotion>
                                  </p:childTnLst>
                                </p:cTn>
                              </p:par>
                              <p:par>
                                <p:cTn id="15" presetID="0" presetClass="path" presetSubtype="0" repeatCount="indefinite" accel="50000" decel="50000" autoRev="1" fill="hold" grpId="0" nodeType="withEffect">
                                  <p:stCondLst>
                                    <p:cond delay="0"/>
                                  </p:stCondLst>
                                  <p:childTnLst>
                                    <p:animMotion origin="layout" path="M -0.06025 -0.04001 C -0.12344 -0.06105 -0.18629 -0.08233 -0.1882 -0.05296 C -0.18993 -0.02359 -0.11719 0.12743 -0.07118 0.13668 C -0.02518 0.14639 0.04965 0.06707 0.0875 0.00301 C 0.12517 -0.06105 0.16458 -0.20328 0.15573 -0.24907 C 0.14687 -0.29533 0.07222 -0.31082 0.03455 -0.27498 C -0.00313 -0.2389 -0.03733 -0.13506 -0.07118 -0.03168 " pathEditMode="relative" rAng="0" ptsTypes="aaaaaaA">
                                      <p:cBhvr>
                                        <p:cTn id="16" dur="1000" fill="hold"/>
                                        <p:tgtEl>
                                          <p:spTgt spid="10"/>
                                        </p:tgtEl>
                                        <p:attrNameLst>
                                          <p:attrName>ppt_x</p:attrName>
                                          <p:attrName>ppt_y</p:attrName>
                                        </p:attrNameLst>
                                      </p:cBhvr>
                                      <p:rCtr x="4800" y="-4200"/>
                                    </p:animMotion>
                                  </p:childTnLst>
                                </p:cTn>
                              </p:par>
                              <p:par>
                                <p:cTn id="17" presetID="0" presetClass="path" presetSubtype="0" repeatCount="indefinite" accel="50000" decel="50000" autoRev="1" fill="hold" grpId="0" nodeType="withEffect">
                                  <p:stCondLst>
                                    <p:cond delay="0"/>
                                  </p:stCondLst>
                                  <p:childTnLst>
                                    <p:animMotion origin="layout" path="M -1.38889E-6 1.60962E-6 C 0.01875 -0.05273 0.0375 -0.10523 0.05382 -0.14848 C 0.07031 -0.19149 0.07934 -0.24399 0.09809 -0.25786 C 0.11684 -0.27174 0.15434 -0.25786 0.16632 -0.23219 C 0.17847 -0.20652 0.18177 -0.15449 0.17014 -0.10315 C 0.15868 -0.05204 0.1184 0.01596 0.09809 0.07539 C 0.07778 0.13506 0.07708 0.23034 0.04792 0.25393 C 0.01893 0.27752 -0.04462 0.2493 -0.07621 0.21739 C -0.10798 0.18547 -0.15521 0.1043 -0.14236 0.06244 C -0.12934 0.02058 -0.02482 -0.01989 0.00191 -0.03423 C 0.02865 -0.04857 0.02327 -0.03608 0.01788 -0.02359 " pathEditMode="relative" rAng="0" ptsTypes="aaaaaaaaaaA">
                                      <p:cBhvr>
                                        <p:cTn id="18" dur="1000" fill="hold"/>
                                        <p:tgtEl>
                                          <p:spTgt spid="8"/>
                                        </p:tgtEl>
                                        <p:attrNameLst>
                                          <p:attrName>ppt_x</p:attrName>
                                          <p:attrName>ppt_y</p:attrName>
                                        </p:attrNameLst>
                                      </p:cBhvr>
                                      <p:rCtr x="1300" y="300"/>
                                    </p:animMotion>
                                  </p:childTnLst>
                                </p:cTn>
                              </p:par>
                              <p:par>
                                <p:cTn id="19" presetID="0" presetClass="path" presetSubtype="0" repeatCount="indefinite" accel="50000" decel="50000" autoRev="1" fill="hold" grpId="0" nodeType="withEffect">
                                  <p:stCondLst>
                                    <p:cond delay="0"/>
                                  </p:stCondLst>
                                  <p:childTnLst>
                                    <p:animMotion origin="layout" path="M -2.5E-6 -4.95837E-6 C -0.05139 -0.03723 -0.10278 -0.07446 -0.14618 -0.09227 C -0.18958 -0.11008 -0.25989 -0.11794 -0.26059 -0.1073 C -0.26093 -0.09666 -0.23732 -0.05157 -0.15034 -0.02798 C -0.06302 -0.00439 0.19184 0.0377 0.2625 0.03446 C 0.33316 0.03123 0.31997 -0.03677 0.27257 -0.04717 C 0.22518 -0.05758 0.10157 -0.04278 -0.02205 -0.02798 " pathEditMode="relative" rAng="0" ptsTypes="aaaaaaA">
                                      <p:cBhvr>
                                        <p:cTn id="20" dur="1000" fill="hold"/>
                                        <p:tgtEl>
                                          <p:spTgt spid="11"/>
                                        </p:tgtEl>
                                        <p:attrNameLst>
                                          <p:attrName>ppt_x</p:attrName>
                                          <p:attrName>ppt_y</p:attrName>
                                        </p:attrNameLst>
                                      </p:cBhvr>
                                      <p:rCtr x="3600" y="-4000"/>
                                    </p:animMotion>
                                  </p:childTnLst>
                                </p:cTn>
                              </p:par>
                              <p:par>
                                <p:cTn id="21" presetID="0" presetClass="path" presetSubtype="0" repeatCount="indefinite" accel="50000" decel="50000" autoRev="1" fill="hold" grpId="0" nodeType="withEffect">
                                  <p:stCondLst>
                                    <p:cond delay="0"/>
                                  </p:stCondLst>
                                  <p:childTnLst>
                                    <p:animMotion origin="layout" path="M 0.05833 -1.60962E-6 C 0.09409 -0.02659 0.14461 -0.1457 0.1243 -0.18941 C 0.10434 -0.23312 -0.02101 -0.22733 -0.06198 -0.26249 C -0.10295 -0.29764 -0.09688 -0.39732 -0.12205 -0.40009 C -0.14705 -0.40287 -0.21736 -0.34112 -0.21216 -0.2796 C -0.20677 -0.21808 -0.13629 -0.07632 -0.09011 -0.03006 C -0.04375 0.01619 0.02257 0.0266 0.05833 -1.60962E-6 Z " pathEditMode="relative" rAng="0" ptsTypes="aaaaaaa">
                                      <p:cBhvr>
                                        <p:cTn id="22" dur="1000" fill="hold"/>
                                        <p:tgtEl>
                                          <p:spTgt spid="12"/>
                                        </p:tgtEl>
                                        <p:attrNameLst>
                                          <p:attrName>ppt_x</p:attrName>
                                          <p:attrName>ppt_y</p:attrName>
                                        </p:attrNameLst>
                                      </p:cBhvr>
                                      <p:rCtr x="-9500" y="-18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Skipper Coates\Pictures\Microsoft Clip Organizer\j0287109.wmf"/>
          <p:cNvPicPr>
            <a:picLocks noChangeAspect="1" noChangeArrowheads="1"/>
          </p:cNvPicPr>
          <p:nvPr/>
        </p:nvPicPr>
        <p:blipFill>
          <a:blip r:embed="rId3" cstate="print"/>
          <a:srcRect/>
          <a:stretch>
            <a:fillRect/>
          </a:stretch>
        </p:blipFill>
        <p:spPr bwMode="auto">
          <a:xfrm>
            <a:off x="5879680" y="1828800"/>
            <a:ext cx="2420840" cy="3048000"/>
          </a:xfrm>
          <a:prstGeom prst="rect">
            <a:avLst/>
          </a:prstGeom>
          <a:noFill/>
        </p:spPr>
      </p:pic>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1"/>
            <a:ext cx="8229600" cy="762000"/>
          </a:xfrm>
        </p:spPr>
        <p:txBody>
          <a:bodyPr/>
          <a:lstStyle/>
          <a:p>
            <a:r>
              <a:rPr lang="en-US" dirty="0" smtClean="0"/>
              <a:t>Examples of Gases:</a:t>
            </a:r>
            <a:endParaRPr lang="en-US" dirty="0"/>
          </a:p>
        </p:txBody>
      </p:sp>
      <p:sp>
        <p:nvSpPr>
          <p:cNvPr id="9" name="Footer Placeholder 8"/>
          <p:cNvSpPr>
            <a:spLocks noGrp="1"/>
          </p:cNvSpPr>
          <p:nvPr>
            <p:ph type="ftr" sz="quarter" idx="11"/>
          </p:nvPr>
        </p:nvSpPr>
        <p:spPr/>
        <p:txBody>
          <a:bodyPr/>
          <a:lstStyle/>
          <a:p>
            <a:r>
              <a:rPr lang="en-US" smtClean="0"/>
              <a:t>© 2013 S. Coates</a:t>
            </a:r>
            <a:endParaRPr lang="en-US"/>
          </a:p>
        </p:txBody>
      </p:sp>
      <p:pic>
        <p:nvPicPr>
          <p:cNvPr id="3074" name="Picture 2" descr="C:\Users\Skipper Coates\Pictures\Microsoft Clip Organizer\j0437351.jpg"/>
          <p:cNvPicPr>
            <a:picLocks noChangeAspect="1" noChangeArrowheads="1"/>
          </p:cNvPicPr>
          <p:nvPr/>
        </p:nvPicPr>
        <p:blipFill>
          <a:blip r:embed="rId4" cstate="print"/>
          <a:srcRect/>
          <a:stretch>
            <a:fillRect/>
          </a:stretch>
        </p:blipFill>
        <p:spPr bwMode="auto">
          <a:xfrm>
            <a:off x="457200" y="2209800"/>
            <a:ext cx="3886200" cy="3657600"/>
          </a:xfrm>
          <a:prstGeom prst="rect">
            <a:avLst/>
          </a:prstGeom>
          <a:noFill/>
        </p:spPr>
      </p:pic>
      <p:pic>
        <p:nvPicPr>
          <p:cNvPr id="3076" name="Picture 4" descr="C:\Users\Skipper Coates\Pictures\Microsoft Clip Organizer\j0422613.jpg"/>
          <p:cNvPicPr>
            <a:picLocks noChangeAspect="1" noChangeArrowheads="1"/>
          </p:cNvPicPr>
          <p:nvPr/>
        </p:nvPicPr>
        <p:blipFill>
          <a:blip r:embed="rId5" cstate="print"/>
          <a:srcRect/>
          <a:stretch>
            <a:fillRect/>
          </a:stretch>
        </p:blipFill>
        <p:spPr bwMode="auto">
          <a:xfrm>
            <a:off x="4419600" y="1295400"/>
            <a:ext cx="4509492" cy="4572000"/>
          </a:xfrm>
          <a:prstGeom prst="rect">
            <a:avLst/>
          </a:prstGeom>
          <a:noFill/>
        </p:spPr>
      </p:pic>
      <p:pic>
        <p:nvPicPr>
          <p:cNvPr id="3077" name="Picture 5" descr="C:\Users\Skipper Coates\Pictures\Microsoft Clip Organizer\j0437283.jpg"/>
          <p:cNvPicPr>
            <a:picLocks noChangeAspect="1" noChangeArrowheads="1"/>
          </p:cNvPicPr>
          <p:nvPr/>
        </p:nvPicPr>
        <p:blipFill>
          <a:blip r:embed="rId6" cstate="print"/>
          <a:srcRect/>
          <a:stretch>
            <a:fillRect/>
          </a:stretch>
        </p:blipFill>
        <p:spPr bwMode="auto">
          <a:xfrm>
            <a:off x="2209800" y="3528060"/>
            <a:ext cx="4800600" cy="3040380"/>
          </a:xfrm>
          <a:prstGeom prst="rect">
            <a:avLst/>
          </a:prstGeom>
          <a:noFill/>
        </p:spPr>
      </p:pic>
      <p:pic>
        <p:nvPicPr>
          <p:cNvPr id="3079" name="Picture 7" descr="C:\Users\Skipper Coates\Pictures\Microsoft Clip Organizer\j0387697.jpg"/>
          <p:cNvPicPr>
            <a:picLocks noChangeAspect="1" noChangeArrowheads="1"/>
          </p:cNvPicPr>
          <p:nvPr/>
        </p:nvPicPr>
        <p:blipFill>
          <a:blip r:embed="rId7" cstate="print"/>
          <a:srcRect/>
          <a:stretch>
            <a:fillRect/>
          </a:stretch>
        </p:blipFill>
        <p:spPr bwMode="auto">
          <a:xfrm>
            <a:off x="2514600" y="2057400"/>
            <a:ext cx="2286000" cy="16306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20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2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20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9"/>
                                        </p:tgtEl>
                                        <p:attrNameLst>
                                          <p:attrName>style.visibility</p:attrName>
                                        </p:attrNameLst>
                                      </p:cBhvr>
                                      <p:to>
                                        <p:strVal val="visible"/>
                                      </p:to>
                                    </p:set>
                                    <p:animEffect transition="in" filter="fade">
                                      <p:cBhvr>
                                        <p:cTn id="27" dur="20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1"/>
            <a:ext cx="8229600" cy="1600199"/>
          </a:xfrm>
        </p:spPr>
        <p:txBody>
          <a:bodyPr>
            <a:normAutofit fontScale="92500"/>
          </a:bodyPr>
          <a:lstStyle/>
          <a:p>
            <a:r>
              <a:rPr lang="en-US" sz="4000" dirty="0" smtClean="0"/>
              <a:t>Gases </a:t>
            </a:r>
            <a:r>
              <a:rPr lang="en-US" sz="4000" b="1" dirty="0" smtClean="0"/>
              <a:t>DO NOT </a:t>
            </a:r>
            <a:r>
              <a:rPr lang="en-US" sz="4000" dirty="0" smtClean="0"/>
              <a:t>have a definite </a:t>
            </a:r>
            <a:r>
              <a:rPr lang="en-US" sz="4000" b="1" dirty="0" smtClean="0">
                <a:solidFill>
                  <a:schemeClr val="bg2">
                    <a:lumMod val="25000"/>
                  </a:schemeClr>
                </a:solidFill>
              </a:rPr>
              <a:t>SHAPE</a:t>
            </a:r>
          </a:p>
          <a:p>
            <a:r>
              <a:rPr lang="en-US" sz="4000" dirty="0" smtClean="0"/>
              <a:t>Gases </a:t>
            </a:r>
            <a:r>
              <a:rPr lang="en-US" sz="4000" b="1" dirty="0" smtClean="0"/>
              <a:t>DO NOT </a:t>
            </a:r>
            <a:r>
              <a:rPr lang="en-US" sz="4000" dirty="0" smtClean="0"/>
              <a:t>have a definite </a:t>
            </a:r>
            <a:r>
              <a:rPr lang="en-US" sz="4000" b="1" dirty="0" smtClean="0">
                <a:solidFill>
                  <a:schemeClr val="bg2">
                    <a:lumMod val="25000"/>
                  </a:schemeClr>
                </a:solidFill>
              </a:rPr>
              <a:t>VOLUME</a:t>
            </a:r>
            <a:endParaRPr lang="en-US" sz="4000" b="1" dirty="0">
              <a:solidFill>
                <a:schemeClr val="bg2">
                  <a:lumMod val="25000"/>
                </a:schemeClr>
              </a:solidFill>
            </a:endParaRPr>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2050" name="AutoShape 2"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http://0.tqn.com/d/collectibles/1/7/O/w/3/970marble.jpg"/>
          <p:cNvSpPr>
            <a:spLocks noChangeAspect="1" noChangeArrowheads="1"/>
          </p:cNvSpPr>
          <p:nvPr/>
        </p:nvSpPr>
        <p:spPr bwMode="auto">
          <a:xfrm>
            <a:off x="155575" y="-2286000"/>
            <a:ext cx="4638675" cy="4762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3886200" y="3124200"/>
            <a:ext cx="4953000" cy="2554545"/>
          </a:xfrm>
          <a:prstGeom prst="rect">
            <a:avLst/>
          </a:prstGeom>
          <a:noFill/>
        </p:spPr>
        <p:txBody>
          <a:bodyPr wrap="square" rtlCol="0">
            <a:spAutoFit/>
          </a:bodyPr>
          <a:lstStyle/>
          <a:p>
            <a:r>
              <a:rPr lang="en-US" sz="3200" b="1" u="sng" dirty="0" smtClean="0"/>
              <a:t>Example—Smoke</a:t>
            </a:r>
            <a:endParaRPr lang="en-US" sz="3200" dirty="0" smtClean="0"/>
          </a:p>
          <a:p>
            <a:r>
              <a:rPr lang="en-US" sz="3200" b="1" dirty="0" smtClean="0">
                <a:solidFill>
                  <a:schemeClr val="bg2">
                    <a:lumMod val="25000"/>
                  </a:schemeClr>
                </a:solidFill>
              </a:rPr>
              <a:t>Shape</a:t>
            </a:r>
            <a:r>
              <a:rPr lang="en-US" sz="3200" dirty="0" smtClean="0"/>
              <a:t> = Not definite.</a:t>
            </a:r>
          </a:p>
          <a:p>
            <a:r>
              <a:rPr lang="en-US" sz="3200" b="1" dirty="0" smtClean="0">
                <a:solidFill>
                  <a:schemeClr val="bg2">
                    <a:lumMod val="25000"/>
                  </a:schemeClr>
                </a:solidFill>
              </a:rPr>
              <a:t>Volume</a:t>
            </a:r>
            <a:r>
              <a:rPr lang="en-US" sz="3200" dirty="0" smtClean="0"/>
              <a:t> = Not definite. Gases are usually always expanding.</a:t>
            </a:r>
            <a:endParaRPr lang="en-US" sz="3200" dirty="0"/>
          </a:p>
        </p:txBody>
      </p:sp>
      <p:pic>
        <p:nvPicPr>
          <p:cNvPr id="46082" name="Picture 2" descr="C:\Users\Owner\AppData\Local\Microsoft\Windows\Temporary Internet Files\Content.IE5\X00L08R9\MP900401918[1].jpg"/>
          <p:cNvPicPr>
            <a:picLocks noChangeAspect="1" noChangeArrowheads="1"/>
          </p:cNvPicPr>
          <p:nvPr/>
        </p:nvPicPr>
        <p:blipFill>
          <a:blip r:embed="rId2" cstate="print"/>
          <a:srcRect/>
          <a:stretch>
            <a:fillRect/>
          </a:stretch>
        </p:blipFill>
        <p:spPr bwMode="auto">
          <a:xfrm>
            <a:off x="381000" y="3429000"/>
            <a:ext cx="3430340" cy="2286000"/>
          </a:xfrm>
          <a:prstGeom prst="rect">
            <a:avLst/>
          </a:prstGeom>
          <a:noFill/>
        </p:spPr>
      </p:pic>
      <p:grpSp>
        <p:nvGrpSpPr>
          <p:cNvPr id="11" name="SMARTInkShape-Group4"/>
          <p:cNvGrpSpPr/>
          <p:nvPr/>
        </p:nvGrpSpPr>
        <p:grpSpPr>
          <a:xfrm>
            <a:off x="4248701" y="3367565"/>
            <a:ext cx="50256" cy="48373"/>
            <a:chOff x="4248701" y="3367565"/>
            <a:chExt cx="50256" cy="48373"/>
          </a:xfrm>
        </p:grpSpPr>
        <p:sp>
          <p:nvSpPr>
            <p:cNvPr id="8" name="SMARTInkShape-21"/>
            <p:cNvSpPr/>
            <p:nvPr/>
          </p:nvSpPr>
          <p:spPr>
            <a:xfrm>
              <a:off x="4248701" y="3370217"/>
              <a:ext cx="11350" cy="45721"/>
            </a:xfrm>
            <a:custGeom>
              <a:avLst/>
              <a:gdLst/>
              <a:ahLst/>
              <a:cxnLst/>
              <a:rect l="0" t="0" r="0" b="0"/>
              <a:pathLst>
                <a:path w="11350" h="45721">
                  <a:moveTo>
                    <a:pt x="0" y="0"/>
                  </a:moveTo>
                  <a:lnTo>
                    <a:pt x="7990" y="30684"/>
                  </a:lnTo>
                  <a:lnTo>
                    <a:pt x="11192" y="45135"/>
                  </a:lnTo>
                  <a:lnTo>
                    <a:pt x="11349" y="4572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2"/>
            <p:cNvSpPr/>
            <p:nvPr/>
          </p:nvSpPr>
          <p:spPr>
            <a:xfrm>
              <a:off x="4284786" y="3367565"/>
              <a:ext cx="14171" cy="43918"/>
            </a:xfrm>
            <a:custGeom>
              <a:avLst/>
              <a:gdLst/>
              <a:ahLst/>
              <a:cxnLst/>
              <a:rect l="0" t="0" r="0" b="0"/>
              <a:pathLst>
                <a:path w="14171" h="43918">
                  <a:moveTo>
                    <a:pt x="0" y="43917"/>
                  </a:moveTo>
                  <a:lnTo>
                    <a:pt x="4813" y="21962"/>
                  </a:lnTo>
                  <a:lnTo>
                    <a:pt x="1417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gtEl>
                                        <p:attrNameLst>
                                          <p:attrName>style.visibility</p:attrName>
                                        </p:attrNameLst>
                                      </p:cBhvr>
                                      <p:to>
                                        <p:strVal val="visible"/>
                                      </p:to>
                                    </p:set>
                                    <p:animEffect transition="in" filter="fade">
                                      <p:cBhvr>
                                        <p:cTn id="10" dur="2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1143000"/>
          </a:xfrm>
        </p:spPr>
        <p:txBody>
          <a:bodyPr/>
          <a:lstStyle/>
          <a:p>
            <a:r>
              <a:rPr lang="en-US" b="1" u="sng" dirty="0" smtClean="0">
                <a:solidFill>
                  <a:schemeClr val="accent6">
                    <a:lumMod val="75000"/>
                  </a:schemeClr>
                </a:solidFill>
                <a:latin typeface="Bookman Old Style" panose="02050604050505020204" pitchFamily="18" charset="0"/>
              </a:rPr>
              <a:t>NBI- August 19</a:t>
            </a:r>
            <a:endParaRPr lang="en-US" b="1" u="sng" dirty="0">
              <a:solidFill>
                <a:schemeClr val="accent6">
                  <a:lumMod val="75000"/>
                </a:schemeClr>
              </a:solidFill>
              <a:latin typeface="Bookman Old Style" panose="02050604050505020204" pitchFamily="18" charset="0"/>
            </a:endParaRPr>
          </a:p>
        </p:txBody>
      </p:sp>
      <p:sp>
        <p:nvSpPr>
          <p:cNvPr id="5" name="Content Placeholder 4"/>
          <p:cNvSpPr>
            <a:spLocks noGrp="1"/>
          </p:cNvSpPr>
          <p:nvPr>
            <p:ph idx="1"/>
          </p:nvPr>
        </p:nvSpPr>
        <p:spPr>
          <a:xfrm>
            <a:off x="35378" y="1295400"/>
            <a:ext cx="9108621" cy="5562600"/>
          </a:xfrm>
        </p:spPr>
        <p:txBody>
          <a:bodyPr>
            <a:normAutofit/>
          </a:bodyPr>
          <a:lstStyle/>
          <a:p>
            <a:r>
              <a:rPr lang="en-US" dirty="0" smtClean="0">
                <a:solidFill>
                  <a:srgbClr val="002060"/>
                </a:solidFill>
                <a:latin typeface="Bookman Old Style" panose="02050604050505020204" pitchFamily="18" charset="0"/>
              </a:rPr>
              <a:t>Create an anchor chart that illustrates the states of matter and their changes through the example of Olaf or the Water Cycle.</a:t>
            </a:r>
            <a:endParaRPr lang="en-US" dirty="0">
              <a:solidFill>
                <a:srgbClr val="002060"/>
              </a:solidFill>
              <a:latin typeface="Bookman Old Style" panose="0205060405050502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743200"/>
            <a:ext cx="4564140" cy="3962400"/>
          </a:xfrm>
          <a:prstGeom prst="rect">
            <a:avLst/>
          </a:prstGeom>
        </p:spPr>
      </p:pic>
    </p:spTree>
    <p:extLst>
      <p:ext uri="{BB962C8B-B14F-4D97-AF65-F5344CB8AC3E}">
        <p14:creationId xmlns:p14="http://schemas.microsoft.com/office/powerpoint/2010/main" val="38113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8915400" cy="868361"/>
          </a:xfrm>
        </p:spPr>
        <p:txBody>
          <a:bodyPr/>
          <a:lstStyle/>
          <a:p>
            <a:r>
              <a:rPr lang="en-US" dirty="0" smtClean="0">
                <a:solidFill>
                  <a:srgbClr val="002060"/>
                </a:solidFill>
                <a:latin typeface="Cooper Black" panose="0208090404030B020404" pitchFamily="18" charset="0"/>
              </a:rPr>
              <a:t>August 18</a:t>
            </a:r>
            <a:r>
              <a:rPr lang="en-US" baseline="30000" dirty="0" smtClean="0">
                <a:solidFill>
                  <a:srgbClr val="002060"/>
                </a:solidFill>
                <a:latin typeface="Cooper Black" panose="0208090404030B020404" pitchFamily="18" charset="0"/>
              </a:rPr>
              <a:t>th</a:t>
            </a:r>
            <a:r>
              <a:rPr lang="en-US" dirty="0" smtClean="0">
                <a:solidFill>
                  <a:srgbClr val="002060"/>
                </a:solidFill>
                <a:latin typeface="Cooper Black" panose="0208090404030B020404" pitchFamily="18" charset="0"/>
              </a:rPr>
              <a:t> 2015</a:t>
            </a:r>
            <a:endParaRPr lang="en-US" dirty="0">
              <a:solidFill>
                <a:srgbClr val="002060"/>
              </a:solidFill>
              <a:latin typeface="Cooper Black" panose="0208090404030B020404" pitchFamily="18" charset="0"/>
            </a:endParaRPr>
          </a:p>
        </p:txBody>
      </p:sp>
      <p:sp>
        <p:nvSpPr>
          <p:cNvPr id="5" name="Content Placeholder 4"/>
          <p:cNvSpPr>
            <a:spLocks noGrp="1"/>
          </p:cNvSpPr>
          <p:nvPr>
            <p:ph idx="1"/>
          </p:nvPr>
        </p:nvSpPr>
        <p:spPr>
          <a:xfrm>
            <a:off x="0" y="1066800"/>
            <a:ext cx="9144000" cy="5638800"/>
          </a:xfrm>
        </p:spPr>
        <p:txBody>
          <a:bodyPr>
            <a:normAutofit fontScale="70000" lnSpcReduction="20000"/>
          </a:bodyPr>
          <a:lstStyle/>
          <a:p>
            <a:pPr marL="0" indent="0">
              <a:buNone/>
            </a:pPr>
            <a:r>
              <a:rPr lang="en-US" sz="4200" b="1" dirty="0" smtClean="0">
                <a:solidFill>
                  <a:srgbClr val="800000"/>
                </a:solidFill>
                <a:latin typeface="Bookman Old Style" panose="02050604050505020204" pitchFamily="18" charset="0"/>
              </a:rPr>
              <a:t>DO: </a:t>
            </a:r>
            <a:r>
              <a:rPr lang="en-US" sz="4200" dirty="0" smtClean="0">
                <a:solidFill>
                  <a:srgbClr val="800000"/>
                </a:solidFill>
                <a:latin typeface="Bookman Old Style" panose="02050604050505020204" pitchFamily="18" charset="0"/>
              </a:rPr>
              <a:t>I will be able to </a:t>
            </a:r>
            <a:r>
              <a:rPr lang="en-US" sz="4200" dirty="0">
                <a:solidFill>
                  <a:srgbClr val="800000"/>
                </a:solidFill>
                <a:latin typeface="Bookman Old Style" panose="02050604050505020204" pitchFamily="18" charset="0"/>
              </a:rPr>
              <a:t>explain the scientific view of the nature of matter by illustrating the movements of particles in solids, liquids, gases, and plasma states</a:t>
            </a:r>
            <a:r>
              <a:rPr lang="en-US" sz="4200" dirty="0" smtClean="0">
                <a:solidFill>
                  <a:srgbClr val="800000"/>
                </a:solidFill>
                <a:latin typeface="Bookman Old Style" panose="02050604050505020204" pitchFamily="18" charset="0"/>
              </a:rPr>
              <a:t>.(the same as 8-17)</a:t>
            </a:r>
          </a:p>
          <a:p>
            <a:pPr marL="0" indent="0">
              <a:buNone/>
            </a:pPr>
            <a:r>
              <a:rPr lang="en-US" sz="4200" b="1" dirty="0" smtClean="0">
                <a:solidFill>
                  <a:srgbClr val="800000"/>
                </a:solidFill>
                <a:latin typeface="Bookman Old Style" panose="02050604050505020204" pitchFamily="18" charset="0"/>
              </a:rPr>
              <a:t>EQ:</a:t>
            </a:r>
            <a:r>
              <a:rPr lang="en-US" sz="4200" dirty="0" smtClean="0">
                <a:solidFill>
                  <a:srgbClr val="800000"/>
                </a:solidFill>
                <a:latin typeface="Bookman Old Style" panose="02050604050505020204" pitchFamily="18" charset="0"/>
              </a:rPr>
              <a:t> </a:t>
            </a:r>
            <a:br>
              <a:rPr lang="en-US" sz="4200" dirty="0" smtClean="0">
                <a:solidFill>
                  <a:srgbClr val="800000"/>
                </a:solidFill>
                <a:latin typeface="Bookman Old Style" panose="02050604050505020204" pitchFamily="18" charset="0"/>
              </a:rPr>
            </a:br>
            <a:r>
              <a:rPr lang="en-US" sz="4200" dirty="0" smtClean="0">
                <a:solidFill>
                  <a:srgbClr val="800000"/>
                </a:solidFill>
                <a:latin typeface="Bookman Old Style" panose="02050604050505020204" pitchFamily="18" charset="0"/>
              </a:rPr>
              <a:t>~What </a:t>
            </a:r>
            <a:r>
              <a:rPr lang="en-US" sz="4200" dirty="0">
                <a:solidFill>
                  <a:srgbClr val="800000"/>
                </a:solidFill>
                <a:latin typeface="Bookman Old Style" panose="02050604050505020204" pitchFamily="18" charset="0"/>
              </a:rPr>
              <a:t>is Olaf’s misconception about temperature effects particle arrangement in the states of matter?</a:t>
            </a:r>
          </a:p>
          <a:p>
            <a:pPr marL="0" indent="0">
              <a:buNone/>
            </a:pPr>
            <a:r>
              <a:rPr lang="en-US" sz="4200" dirty="0">
                <a:solidFill>
                  <a:srgbClr val="800000"/>
                </a:solidFill>
                <a:latin typeface="Bookman Old Style" panose="02050604050505020204" pitchFamily="18" charset="0"/>
              </a:rPr>
              <a:t>Why is the molecular structure of matter different?</a:t>
            </a:r>
          </a:p>
          <a:p>
            <a:pPr marL="0" indent="0">
              <a:buNone/>
            </a:pPr>
            <a:r>
              <a:rPr lang="en-US" sz="4200" dirty="0">
                <a:solidFill>
                  <a:srgbClr val="800000"/>
                </a:solidFill>
                <a:latin typeface="Bookman Old Style" panose="02050604050505020204" pitchFamily="18" charset="0"/>
              </a:rPr>
              <a:t>How do the particles of cold water differ to those in hot water?</a:t>
            </a:r>
          </a:p>
          <a:p>
            <a:pPr marL="0" indent="0">
              <a:buNone/>
            </a:pPr>
            <a:r>
              <a:rPr lang="en-US" sz="4200" dirty="0">
                <a:solidFill>
                  <a:srgbClr val="800000"/>
                </a:solidFill>
                <a:latin typeface="Bookman Old Style" panose="02050604050505020204" pitchFamily="18" charset="0"/>
              </a:rPr>
              <a:t>How would a gas be described by its shape and volume?</a:t>
            </a:r>
          </a:p>
          <a:p>
            <a:pPr marL="0" indent="0">
              <a:buNone/>
            </a:pPr>
            <a:endParaRPr lang="en-US" dirty="0" smtClean="0"/>
          </a:p>
          <a:p>
            <a:pPr marL="0" indent="0">
              <a:buNone/>
            </a:pPr>
            <a:endParaRPr lang="en-US" dirty="0"/>
          </a:p>
        </p:txBody>
      </p:sp>
      <p:sp>
        <p:nvSpPr>
          <p:cNvPr id="6" name="Rectangle 5"/>
          <p:cNvSpPr/>
          <p:nvPr/>
        </p:nvSpPr>
        <p:spPr>
          <a:xfrm>
            <a:off x="7245306" y="-1385"/>
            <a:ext cx="1918090"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page5</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56589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u="sng" dirty="0" smtClean="0">
                <a:solidFill>
                  <a:schemeClr val="accent6">
                    <a:lumMod val="75000"/>
                  </a:schemeClr>
                </a:solidFill>
                <a:latin typeface="Baskerville Old Face" panose="02020602080505020303" pitchFamily="18" charset="0"/>
              </a:rPr>
              <a:t>Think on it…</a:t>
            </a:r>
            <a:endParaRPr lang="en-US" b="1" u="sng" dirty="0">
              <a:solidFill>
                <a:schemeClr val="accent6">
                  <a:lumMod val="75000"/>
                </a:schemeClr>
              </a:solidFill>
              <a:latin typeface="Baskerville Old Face" panose="02020602080505020303" pitchFamily="18" charset="0"/>
            </a:endParaRPr>
          </a:p>
        </p:txBody>
      </p:sp>
      <p:sp>
        <p:nvSpPr>
          <p:cNvPr id="3" name="Content Placeholder 2"/>
          <p:cNvSpPr>
            <a:spLocks noGrp="1"/>
          </p:cNvSpPr>
          <p:nvPr>
            <p:ph idx="1"/>
          </p:nvPr>
        </p:nvSpPr>
        <p:spPr>
          <a:xfrm>
            <a:off x="0" y="914400"/>
            <a:ext cx="9067800" cy="5807075"/>
          </a:xfrm>
        </p:spPr>
        <p:txBody>
          <a:bodyPr>
            <a:normAutofit/>
          </a:bodyPr>
          <a:lstStyle/>
          <a:p>
            <a:pPr marL="0" indent="0">
              <a:buNone/>
            </a:pPr>
            <a:r>
              <a:rPr lang="en-US" dirty="0" smtClean="0">
                <a:latin typeface="Baskerville Old Face" panose="02020602080505020303" pitchFamily="18" charset="0"/>
              </a:rPr>
              <a:t>1. A </a:t>
            </a:r>
            <a:r>
              <a:rPr lang="en-US" dirty="0">
                <a:latin typeface="Baskerville Old Face" panose="02020602080505020303" pitchFamily="18" charset="0"/>
              </a:rPr>
              <a:t>piece of solid wax is place in a pan and heated on a stove. After a while, the solid becomes a liquid. This occurs because of…</a:t>
            </a:r>
          </a:p>
          <a:p>
            <a:pPr marL="0" indent="0">
              <a:buNone/>
            </a:pPr>
            <a:r>
              <a:rPr lang="en-US" dirty="0">
                <a:latin typeface="Baskerville Old Face" panose="02020602080505020303" pitchFamily="18" charset="0"/>
              </a:rPr>
              <a:t>a. Some of the wax molecules get smaller</a:t>
            </a:r>
          </a:p>
          <a:p>
            <a:pPr marL="0" indent="0">
              <a:buNone/>
            </a:pPr>
            <a:r>
              <a:rPr lang="en-US" dirty="0">
                <a:latin typeface="Baskerville Old Face" panose="02020602080505020303" pitchFamily="18" charset="0"/>
              </a:rPr>
              <a:t>b. Some of the wax molecules get destroyed</a:t>
            </a:r>
          </a:p>
          <a:p>
            <a:pPr marL="0" indent="0">
              <a:buNone/>
            </a:pPr>
            <a:r>
              <a:rPr lang="en-US" dirty="0">
                <a:latin typeface="Baskerville Old Face" panose="02020602080505020303" pitchFamily="18" charset="0"/>
              </a:rPr>
              <a:t>c. The wax molecules change into water molecules</a:t>
            </a:r>
          </a:p>
          <a:p>
            <a:pPr marL="0" indent="0">
              <a:buNone/>
            </a:pPr>
            <a:r>
              <a:rPr lang="en-US" dirty="0">
                <a:latin typeface="Baskerville Old Face" panose="02020602080505020303" pitchFamily="18" charset="0"/>
              </a:rPr>
              <a:t>d. The wax molecules are more loosely connected. </a:t>
            </a:r>
          </a:p>
          <a:p>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spTree>
    <p:extLst>
      <p:ext uri="{BB962C8B-B14F-4D97-AF65-F5344CB8AC3E}">
        <p14:creationId xmlns:p14="http://schemas.microsoft.com/office/powerpoint/2010/main" val="3690836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6" name="Content Placeholder 5"/>
          <p:cNvSpPr>
            <a:spLocks noGrp="1"/>
          </p:cNvSpPr>
          <p:nvPr>
            <p:ph idx="1"/>
          </p:nvPr>
        </p:nvSpPr>
        <p:spPr>
          <a:xfrm>
            <a:off x="457200" y="2012949"/>
            <a:ext cx="8229600" cy="4525963"/>
          </a:xfrm>
        </p:spPr>
        <p:txBody>
          <a:bodyPr/>
          <a:lstStyle/>
          <a:p>
            <a:r>
              <a:rPr lang="en-US" dirty="0" smtClean="0"/>
              <a:t>Olaf~ Write a quick explanation of the phases of matter using Olaf’s in Summer as an example or draw a comic strip. </a:t>
            </a:r>
          </a:p>
        </p:txBody>
      </p:sp>
      <p:pic>
        <p:nvPicPr>
          <p:cNvPr id="7" name="Picture 6"/>
          <p:cNvPicPr>
            <a:picLocks noChangeAspect="1"/>
          </p:cNvPicPr>
          <p:nvPr/>
        </p:nvPicPr>
        <p:blipFill>
          <a:blip r:embed="rId2"/>
          <a:stretch>
            <a:fillRect/>
          </a:stretch>
        </p:blipFill>
        <p:spPr>
          <a:xfrm>
            <a:off x="6696502" y="152400"/>
            <a:ext cx="1981200" cy="1981200"/>
          </a:xfrm>
          <a:prstGeom prst="rect">
            <a:avLst/>
          </a:prstGeom>
        </p:spPr>
      </p:pic>
      <p:pic>
        <p:nvPicPr>
          <p:cNvPr id="8" name="Picture 7"/>
          <p:cNvPicPr>
            <a:picLocks noChangeAspect="1"/>
          </p:cNvPicPr>
          <p:nvPr/>
        </p:nvPicPr>
        <p:blipFill>
          <a:blip r:embed="rId3"/>
          <a:stretch>
            <a:fillRect/>
          </a:stretch>
        </p:blipFill>
        <p:spPr>
          <a:xfrm>
            <a:off x="435591" y="152400"/>
            <a:ext cx="1914525" cy="19145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1" y="3311434"/>
            <a:ext cx="1277936" cy="263216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3782261"/>
            <a:ext cx="1962150" cy="19787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894" y="3782261"/>
            <a:ext cx="1616002" cy="1978778"/>
          </a:xfrm>
          <a:prstGeom prst="rect">
            <a:avLst/>
          </a:prstGeom>
        </p:spPr>
      </p:pic>
    </p:spTree>
    <p:extLst>
      <p:ext uri="{BB962C8B-B14F-4D97-AF65-F5344CB8AC3E}">
        <p14:creationId xmlns:p14="http://schemas.microsoft.com/office/powerpoint/2010/main" val="1128607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0"/>
            <a:ext cx="8229600" cy="1752599"/>
          </a:xfrm>
        </p:spPr>
        <p:txBody>
          <a:bodyPr>
            <a:normAutofit/>
          </a:bodyPr>
          <a:lstStyle/>
          <a:p>
            <a:r>
              <a:rPr lang="en-US" b="1" u="sng" dirty="0" smtClean="0"/>
              <a:t>Plasma</a:t>
            </a:r>
            <a:r>
              <a:rPr lang="en-US" dirty="0" smtClean="0"/>
              <a:t>: Particles are moving so quickly it is hard to see what they are actually doing.</a:t>
            </a:r>
            <a:endParaRPr lang="en-US" dirty="0"/>
          </a:p>
        </p:txBody>
      </p:sp>
      <p:sp>
        <p:nvSpPr>
          <p:cNvPr id="13" name="Footer Placeholder 12"/>
          <p:cNvSpPr>
            <a:spLocks noGrp="1"/>
          </p:cNvSpPr>
          <p:nvPr>
            <p:ph type="ftr" sz="quarter" idx="11"/>
          </p:nvPr>
        </p:nvSpPr>
        <p:spPr/>
        <p:txBody>
          <a:bodyPr/>
          <a:lstStyle/>
          <a:p>
            <a:r>
              <a:rPr lang="en-US" smtClean="0"/>
              <a:t>© 2013 S. Coates</a:t>
            </a:r>
            <a:endParaRPr lang="en-US"/>
          </a:p>
        </p:txBody>
      </p:sp>
      <p:sp>
        <p:nvSpPr>
          <p:cNvPr id="4" name="Oval 3"/>
          <p:cNvSpPr/>
          <p:nvPr/>
        </p:nvSpPr>
        <p:spPr>
          <a:xfrm>
            <a:off x="3505200" y="31242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p:cNvSpPr/>
          <p:nvPr/>
        </p:nvSpPr>
        <p:spPr>
          <a:xfrm>
            <a:off x="4953000" y="31242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Oval 5"/>
          <p:cNvSpPr/>
          <p:nvPr/>
        </p:nvSpPr>
        <p:spPr>
          <a:xfrm>
            <a:off x="6324600" y="31242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Oval 6"/>
          <p:cNvSpPr/>
          <p:nvPr/>
        </p:nvSpPr>
        <p:spPr>
          <a:xfrm>
            <a:off x="3505200" y="41910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Oval 7"/>
          <p:cNvSpPr/>
          <p:nvPr/>
        </p:nvSpPr>
        <p:spPr>
          <a:xfrm>
            <a:off x="4953000" y="41910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Oval 8"/>
          <p:cNvSpPr/>
          <p:nvPr/>
        </p:nvSpPr>
        <p:spPr>
          <a:xfrm>
            <a:off x="6324600" y="41910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Oval 9"/>
          <p:cNvSpPr/>
          <p:nvPr/>
        </p:nvSpPr>
        <p:spPr>
          <a:xfrm>
            <a:off x="3505200" y="53340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Oval 10"/>
          <p:cNvSpPr/>
          <p:nvPr/>
        </p:nvSpPr>
        <p:spPr>
          <a:xfrm>
            <a:off x="4953000" y="53340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Oval 11"/>
          <p:cNvSpPr/>
          <p:nvPr/>
        </p:nvSpPr>
        <p:spPr>
          <a:xfrm>
            <a:off x="6324600" y="533400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autoRev="1" fill="hold" grpId="0" nodeType="clickEffect">
                                  <p:stCondLst>
                                    <p:cond delay="0"/>
                                  </p:stCondLst>
                                  <p:childTnLst>
                                    <p:animMotion origin="layout" path="M 4.16667E-6 4.94912E-6 C -0.04948 -0.12998 -0.37587 -0.33303 -0.42101 -0.41374 C -0.46632 -0.49422 -0.4191 -0.47642 -0.27188 -0.48289 C -0.12448 -0.48914 0.38784 -0.51851 0.46371 -0.45283 C 0.53975 -0.38668 0.24687 -0.23012 0.18385 -0.08789 C 0.121 0.05457 0.13784 0.32654 0.08645 0.40286 C 0.03507 0.47849 -0.10921 0.4364 -0.12431 0.36794 C -0.13941 0.29902 0.0493 0.1302 4.16667E-6 4.94912E-6 Z " pathEditMode="relative" rAng="0" ptsTypes="aaaaaaaa">
                                      <p:cBhvr>
                                        <p:cTn id="6" dur="500" fill="hold"/>
                                        <p:tgtEl>
                                          <p:spTgt spid="4"/>
                                        </p:tgtEl>
                                        <p:attrNameLst>
                                          <p:attrName>ppt_x</p:attrName>
                                          <p:attrName>ppt_y</p:attrName>
                                        </p:attrNameLst>
                                      </p:cBhvr>
                                      <p:rCtr x="3700" y="-2000"/>
                                    </p:animMotion>
                                  </p:childTnLst>
                                </p:cTn>
                              </p:par>
                              <p:par>
                                <p:cTn id="7" presetID="0" presetClass="path" presetSubtype="0" repeatCount="indefinite" accel="50000" decel="50000" autoRev="1" fill="hold" grpId="0" nodeType="withEffect">
                                  <p:stCondLst>
                                    <p:cond delay="0"/>
                                  </p:stCondLst>
                                  <p:childTnLst>
                                    <p:animMotion origin="layout" path="M -4.44444E-6 -4.6346E-6 C 0.01546 -0.05666 -0.10607 -0.21299 -0.17986 -0.25416 C -0.25399 -0.29532 -0.37048 -0.28006 -0.44427 -0.24745 C -0.51822 -0.21438 -0.6118 -0.12072 -0.62413 -0.05781 C -0.6368 0.00509 -0.57743 0.10569 -0.51909 0.12951 C -0.46076 0.1538 -0.36093 0.10731 -0.27413 0.08534 C -0.18715 0.06337 -0.01562 0.05667 -4.44444E-6 -4.6346E-6 Z " pathEditMode="relative" rAng="0" ptsTypes="aaaaaaa">
                                      <p:cBhvr>
                                        <p:cTn id="8" dur="500" fill="hold"/>
                                        <p:tgtEl>
                                          <p:spTgt spid="5"/>
                                        </p:tgtEl>
                                        <p:attrNameLst>
                                          <p:attrName>ppt_x</p:attrName>
                                          <p:attrName>ppt_y</p:attrName>
                                        </p:attrNameLst>
                                      </p:cBhvr>
                                      <p:rCtr x="-31100" y="-7100"/>
                                    </p:animMotion>
                                  </p:childTnLst>
                                </p:cTn>
                              </p:par>
                              <p:par>
                                <p:cTn id="9" presetID="0" presetClass="path" presetSubtype="0" repeatCount="indefinite" accel="50000" decel="50000" autoRev="1" fill="hold" grpId="0" nodeType="withEffect">
                                  <p:stCondLst>
                                    <p:cond delay="1000"/>
                                  </p:stCondLst>
                                  <p:childTnLst>
                                    <p:animMotion origin="layout" path="M -0.02622 0.01364 C 0.0276 -0.01527 0.1901 0.15818 0.23333 0.12904 C 0.27674 0.0999 0.26302 -0.09968 0.23333 -0.1612 C 0.20365 -0.22225 0.12031 -0.22618 0.05503 -0.23821 C -0.01042 -0.25 -0.10174 -0.25532 -0.15851 -0.23358 C -0.21528 -0.21161 -0.2651 -0.16189 -0.28559 -0.10639 C -0.30608 -0.05134 -0.31458 0.02914 -0.28194 0.09736 C -0.24931 0.16582 -0.13194 0.3166 -0.08958 0.30388 C -0.04722 0.29116 -0.07986 0.04278 -0.02622 0.01364 Z " pathEditMode="relative" rAng="0" ptsTypes="aaaaaaaaa">
                                      <p:cBhvr>
                                        <p:cTn id="10" dur="500" fill="hold"/>
                                        <p:tgtEl>
                                          <p:spTgt spid="6"/>
                                        </p:tgtEl>
                                        <p:attrNameLst>
                                          <p:attrName>ppt_x</p:attrName>
                                          <p:attrName>ppt_y</p:attrName>
                                        </p:attrNameLst>
                                      </p:cBhvr>
                                      <p:rCtr x="700" y="1700"/>
                                    </p:animMotion>
                                  </p:childTnLst>
                                </p:cTn>
                              </p:par>
                              <p:par>
                                <p:cTn id="11" presetID="0" presetClass="path" presetSubtype="0" repeatCount="indefinite" accel="50000" decel="50000" autoRev="1" fill="hold" grpId="0" nodeType="withEffect">
                                  <p:stCondLst>
                                    <p:cond delay="500"/>
                                  </p:stCondLst>
                                  <p:childTnLst>
                                    <p:animMotion origin="layout" path="M -1.94444E-6 7.58557E-7 C 0.07743 -0.08927 0.28247 -0.12743 0.34479 -0.20583 C 0.40712 -0.28353 0.40243 -0.44265 0.37344 -0.46924 C 0.34427 -0.49561 0.25191 -0.45629 0.17014 -0.36471 C 0.08872 -0.27359 -0.02378 -0.03515 -0.11701 0.07863 C -0.21007 0.19264 -0.38819 0.27706 -0.38871 0.31869 C -0.38923 0.36101 -0.18646 0.38437 -0.12083 0.33071 C -0.05503 0.27706 -0.07743 0.08927 -1.94444E-6 7.58557E-7 Z " pathEditMode="relative" rAng="0" ptsTypes="aaaaaaaa">
                                      <p:cBhvr>
                                        <p:cTn id="12" dur="500" fill="hold"/>
                                        <p:tgtEl>
                                          <p:spTgt spid="8"/>
                                        </p:tgtEl>
                                        <p:attrNameLst>
                                          <p:attrName>ppt_x</p:attrName>
                                          <p:attrName>ppt_y</p:attrName>
                                        </p:attrNameLst>
                                      </p:cBhvr>
                                      <p:rCtr x="900" y="-5600"/>
                                    </p:animMotion>
                                  </p:childTnLst>
                                </p:cTn>
                              </p:par>
                              <p:par>
                                <p:cTn id="13" presetID="0" presetClass="path" presetSubtype="0" repeatCount="indefinite" accel="50000" decel="50000" autoRev="1" fill="hold" grpId="0" nodeType="withEffect">
                                  <p:stCondLst>
                                    <p:cond delay="0"/>
                                  </p:stCondLst>
                                  <p:childTnLst>
                                    <p:animMotion origin="layout" path="M -0.00209 0.00601 C -0.02518 -0.06152 -0.09879 -0.11355 -0.14861 -0.1117 C -0.19827 -0.10985 -0.29236 -0.03215 -0.30035 0.01711 C -0.30816 0.0666 -0.24427 0.13876 -0.19601 0.18524 C -0.14775 0.23127 -0.04358 0.32493 -0.01094 0.29394 C 0.02187 0.26295 0.02083 0.07354 -0.00209 0.00601 Z " pathEditMode="relative" rAng="0" ptsTypes="aaaaaa">
                                      <p:cBhvr>
                                        <p:cTn id="14" dur="500" fill="hold"/>
                                        <p:tgtEl>
                                          <p:spTgt spid="7"/>
                                        </p:tgtEl>
                                        <p:attrNameLst>
                                          <p:attrName>ppt_x</p:attrName>
                                          <p:attrName>ppt_y</p:attrName>
                                        </p:attrNameLst>
                                      </p:cBhvr>
                                      <p:rCtr x="-14100" y="10000"/>
                                    </p:animMotion>
                                  </p:childTnLst>
                                </p:cTn>
                              </p:par>
                              <p:par>
                                <p:cTn id="15" presetID="0" presetClass="path" presetSubtype="0" repeatCount="indefinite" accel="50000" decel="50000" autoRev="1" fill="hold" grpId="0" nodeType="withEffect">
                                  <p:stCondLst>
                                    <p:cond delay="1000"/>
                                  </p:stCondLst>
                                  <p:childTnLst>
                                    <p:animMotion origin="layout" path="M -3.61111E-6 -1.03608E-6 C 0.21007 -0.11309 0.42032 -0.22618 0.51702 -0.21022 C 0.61355 -0.19403 0.729 0.06476 0.58021 0.09713 C 0.43143 0.12997 -0.28194 0.00046 -0.37552 -0.01619 C -0.46892 -0.03284 -0.225 -0.01758 0.0191 -0.00231 " pathEditMode="relative" rAng="0" ptsTypes="aaaaA">
                                      <p:cBhvr>
                                        <p:cTn id="16" dur="500" fill="hold"/>
                                        <p:tgtEl>
                                          <p:spTgt spid="10"/>
                                        </p:tgtEl>
                                        <p:attrNameLst>
                                          <p:attrName>ppt_x</p:attrName>
                                          <p:attrName>ppt_y</p:attrName>
                                        </p:attrNameLst>
                                      </p:cBhvr>
                                      <p:rCtr x="13000" y="-4800"/>
                                    </p:animMotion>
                                  </p:childTnLst>
                                </p:cTn>
                              </p:par>
                              <p:par>
                                <p:cTn id="17" presetID="0" presetClass="path" presetSubtype="0" repeatCount="indefinite" accel="50000" decel="50000" autoRev="1" fill="hold" grpId="0" nodeType="withEffect">
                                  <p:stCondLst>
                                    <p:cond delay="500"/>
                                  </p:stCondLst>
                                  <p:childTnLst>
                                    <p:animMotion origin="layout" path="M 2.77778E-6 -6.47549E-7 C 0.06215 -0.1124 0.12465 -0.22479 0.17413 -0.21739 C 0.22361 -0.20953 0.30104 -0.01642 0.2967 0.04625 C 0.29253 0.10893 0.25295 0.16906 0.14913 0.15958 C 0.04548 0.15032 -0.25868 0.04209 -0.3257 -0.00925 C -0.39254 -0.06059 -0.31042 -0.14801 -0.25295 -0.14801 C -0.19549 -0.14801 -0.08837 -0.07863 0.01909 -0.00925 " pathEditMode="relative" rAng="0" ptsTypes="aaaaaaA">
                                      <p:cBhvr>
                                        <p:cTn id="18" dur="500" fill="hold"/>
                                        <p:tgtEl>
                                          <p:spTgt spid="9"/>
                                        </p:tgtEl>
                                        <p:attrNameLst>
                                          <p:attrName>ppt_x</p:attrName>
                                          <p:attrName>ppt_y</p:attrName>
                                        </p:attrNameLst>
                                      </p:cBhvr>
                                      <p:rCtr x="-4600" y="-2800"/>
                                    </p:animMotion>
                                  </p:childTnLst>
                                </p:cTn>
                              </p:par>
                              <p:par>
                                <p:cTn id="19" presetID="0" presetClass="path" presetSubtype="0" repeatCount="indefinite" accel="50000" decel="50000" autoRev="1" fill="hold" grpId="0" nodeType="withEffect">
                                  <p:stCondLst>
                                    <p:cond delay="0"/>
                                  </p:stCondLst>
                                  <p:childTnLst>
                                    <p:animMotion origin="layout" path="M -2.77778E-6 -6.01295E-7 C 0.05469 -0.09598 0.30157 -0.43571 0.35625 -0.43918 C 0.41111 -0.44241 0.38229 -0.11702 0.32761 -0.02058 C 0.27292 0.07539 0.08299 0.13737 0.02865 0.13876 C -0.02552 0.14061 -0.05451 0.09644 -2.77778E-6 -6.01295E-7 Z " pathEditMode="relative" rAng="0" ptsTypes="aaaaa">
                                      <p:cBhvr>
                                        <p:cTn id="20" dur="500" fill="hold"/>
                                        <p:tgtEl>
                                          <p:spTgt spid="11"/>
                                        </p:tgtEl>
                                        <p:attrNameLst>
                                          <p:attrName>ppt_x</p:attrName>
                                          <p:attrName>ppt_y</p:attrName>
                                        </p:attrNameLst>
                                      </p:cBhvr>
                                      <p:rCtr x="17800" y="-15100"/>
                                    </p:animMotion>
                                  </p:childTnLst>
                                </p:cTn>
                              </p:par>
                              <p:par>
                                <p:cTn id="21" presetID="0" presetClass="path" presetSubtype="0" repeatCount="indefinite" accel="50000" decel="50000" autoRev="1" fill="hold" grpId="0" nodeType="withEffect">
                                  <p:stCondLst>
                                    <p:cond delay="1000"/>
                                  </p:stCondLst>
                                  <p:childTnLst>
                                    <p:animMotion origin="layout" path="M -3.88889E-6 1.37835E-6 C 0.07153 0.06313 0.07848 -0.15148 0.09775 -0.12697 C 0.11684 -0.10292 0.26285 0.15078 0.11476 0.14547 C -0.03298 0.14038 -0.67777 -0.06036 -0.78889 -0.15749 C -0.90034 -0.25393 -0.62968 -0.3765 -0.55364 -0.43478 C -0.47725 -0.49306 -0.42448 -0.57817 -0.33142 -0.50648 C -0.23819 -0.43409 -0.07152 -0.06314 -3.88889E-6 1.37835E-6 Z " pathEditMode="relative" rAng="0" ptsTypes="aaaaaaa">
                                      <p:cBhvr>
                                        <p:cTn id="22" dur="500" fill="hold"/>
                                        <p:tgtEl>
                                          <p:spTgt spid="12"/>
                                        </p:tgtEl>
                                        <p:attrNameLst>
                                          <p:attrName>ppt_x</p:attrName>
                                          <p:attrName>ppt_y</p:attrName>
                                        </p:attrNameLst>
                                      </p:cBhvr>
                                      <p:rCtr x="-31900" y="-21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1"/>
            <a:ext cx="8229600" cy="838200"/>
          </a:xfrm>
        </p:spPr>
        <p:txBody>
          <a:bodyPr/>
          <a:lstStyle/>
          <a:p>
            <a:r>
              <a:rPr lang="en-US" dirty="0" smtClean="0"/>
              <a:t>Examples of Plasma </a:t>
            </a:r>
            <a:r>
              <a:rPr lang="en-US" b="1" u="sng" dirty="0" smtClean="0"/>
              <a:t>on Earth</a:t>
            </a:r>
            <a:r>
              <a:rPr lang="en-US" dirty="0" smtClean="0"/>
              <a:t>:</a:t>
            </a:r>
            <a:endParaRPr lang="en-US" dirty="0"/>
          </a:p>
        </p:txBody>
      </p:sp>
      <p:sp>
        <p:nvSpPr>
          <p:cNvPr id="8" name="Footer Placeholder 7"/>
          <p:cNvSpPr>
            <a:spLocks noGrp="1"/>
          </p:cNvSpPr>
          <p:nvPr>
            <p:ph type="ftr" sz="quarter" idx="11"/>
          </p:nvPr>
        </p:nvSpPr>
        <p:spPr/>
        <p:txBody>
          <a:bodyPr/>
          <a:lstStyle/>
          <a:p>
            <a:r>
              <a:rPr lang="en-US" smtClean="0"/>
              <a:t>© 2013 S. Coates</a:t>
            </a:r>
            <a:endParaRPr lang="en-US"/>
          </a:p>
        </p:txBody>
      </p:sp>
      <p:pic>
        <p:nvPicPr>
          <p:cNvPr id="21507" name="Picture 3" descr="C:\Users\Skipper Coates\Pictures\Microsoft Clip Organizer\j0442465.jpg"/>
          <p:cNvPicPr>
            <a:picLocks noChangeAspect="1" noChangeArrowheads="1"/>
          </p:cNvPicPr>
          <p:nvPr/>
        </p:nvPicPr>
        <p:blipFill>
          <a:blip r:embed="rId3" cstate="print"/>
          <a:srcRect/>
          <a:stretch>
            <a:fillRect/>
          </a:stretch>
        </p:blipFill>
        <p:spPr bwMode="auto">
          <a:xfrm>
            <a:off x="685800" y="2286000"/>
            <a:ext cx="4606925" cy="4028728"/>
          </a:xfrm>
          <a:prstGeom prst="rect">
            <a:avLst/>
          </a:prstGeom>
          <a:noFill/>
        </p:spPr>
      </p:pic>
      <p:pic>
        <p:nvPicPr>
          <p:cNvPr id="21508" name="Picture 4" descr="C:\Users\Skipper Coates\Pictures\Microsoft Clip Organizer\j0436568.jpg"/>
          <p:cNvPicPr>
            <a:picLocks noChangeAspect="1" noChangeArrowheads="1"/>
          </p:cNvPicPr>
          <p:nvPr/>
        </p:nvPicPr>
        <p:blipFill>
          <a:blip r:embed="rId4" cstate="print"/>
          <a:srcRect/>
          <a:stretch>
            <a:fillRect/>
          </a:stretch>
        </p:blipFill>
        <p:spPr bwMode="auto">
          <a:xfrm>
            <a:off x="4074254" y="3276600"/>
            <a:ext cx="4688746" cy="3130296"/>
          </a:xfrm>
          <a:prstGeom prst="rect">
            <a:avLst/>
          </a:prstGeom>
          <a:noFill/>
        </p:spPr>
      </p:pic>
      <p:pic>
        <p:nvPicPr>
          <p:cNvPr id="21506" name="Picture 2" descr="C:\Users\Skipper Coates\Pictures\Microsoft Clip Organizer\j0438774.jpg"/>
          <p:cNvPicPr>
            <a:picLocks noChangeAspect="1" noChangeArrowheads="1"/>
          </p:cNvPicPr>
          <p:nvPr/>
        </p:nvPicPr>
        <p:blipFill>
          <a:blip r:embed="rId5" cstate="print"/>
          <a:srcRect/>
          <a:stretch>
            <a:fillRect/>
          </a:stretch>
        </p:blipFill>
        <p:spPr bwMode="auto">
          <a:xfrm>
            <a:off x="5715000" y="2133600"/>
            <a:ext cx="2971800" cy="4457700"/>
          </a:xfrm>
          <a:prstGeom prst="rect">
            <a:avLst/>
          </a:prstGeom>
          <a:noFill/>
        </p:spPr>
      </p:pic>
      <p:pic>
        <p:nvPicPr>
          <p:cNvPr id="21509" name="Picture 5" descr="C:\Users\Skipper Coates\Pictures\Microsoft Clip Organizer\j0400023.jpg"/>
          <p:cNvPicPr>
            <a:picLocks noChangeAspect="1" noChangeArrowheads="1"/>
          </p:cNvPicPr>
          <p:nvPr/>
        </p:nvPicPr>
        <p:blipFill>
          <a:blip r:embed="rId6" cstate="print"/>
          <a:srcRect/>
          <a:stretch>
            <a:fillRect/>
          </a:stretch>
        </p:blipFill>
        <p:spPr bwMode="auto">
          <a:xfrm>
            <a:off x="3200400" y="2362200"/>
            <a:ext cx="2590800" cy="389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20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20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Effect transition="in" filter="fade">
                                      <p:cBhvr>
                                        <p:cTn id="17" dur="2000"/>
                                        <p:tgtEl>
                                          <p:spTgt spid="215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9"/>
                                        </p:tgtEl>
                                        <p:attrNameLst>
                                          <p:attrName>style.visibility</p:attrName>
                                        </p:attrNameLst>
                                      </p:cBhvr>
                                      <p:to>
                                        <p:strVal val="visible"/>
                                      </p:to>
                                    </p:set>
                                    <p:animEffect transition="in" filter="fade">
                                      <p:cBhvr>
                                        <p:cTn id="22" dur="2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219200"/>
            <a:ext cx="8229600" cy="5029200"/>
          </a:xfrm>
        </p:spPr>
        <p:txBody>
          <a:bodyPr>
            <a:normAutofit/>
          </a:bodyPr>
          <a:lstStyle/>
          <a:p>
            <a:r>
              <a:rPr lang="en-US" dirty="0" smtClean="0">
                <a:hlinkClick r:id="rId2"/>
              </a:rPr>
              <a:t>Two “laws” about gases…</a:t>
            </a:r>
            <a:endParaRPr lang="en-US" dirty="0" smtClean="0"/>
          </a:p>
          <a:p>
            <a:pPr marL="514350" indent="-514350">
              <a:buFont typeface="+mj-lt"/>
              <a:buAutoNum type="arabicPeriod"/>
            </a:pPr>
            <a:r>
              <a:rPr lang="en-US" sz="4400" b="1" u="sng" dirty="0" smtClean="0"/>
              <a:t>Charles’ Law</a:t>
            </a:r>
          </a:p>
          <a:p>
            <a:pPr marL="514350" indent="-514350"/>
            <a:r>
              <a:rPr lang="en-US" sz="3600" dirty="0" smtClean="0"/>
              <a:t>Volume (of gas) and Temperature</a:t>
            </a:r>
          </a:p>
          <a:p>
            <a:pPr marL="514350" indent="-514350"/>
            <a:r>
              <a:rPr lang="en-US" sz="3600" dirty="0" smtClean="0"/>
              <a:t>When temperature goes </a:t>
            </a:r>
            <a:r>
              <a:rPr lang="en-US" sz="3600" b="1" dirty="0" smtClean="0">
                <a:solidFill>
                  <a:schemeClr val="accent1">
                    <a:lumMod val="75000"/>
                  </a:schemeClr>
                </a:solidFill>
              </a:rPr>
              <a:t>up</a:t>
            </a:r>
            <a:r>
              <a:rPr lang="en-US" sz="3600" dirty="0" smtClean="0"/>
              <a:t>, volume goes up</a:t>
            </a:r>
          </a:p>
          <a:p>
            <a:pPr marL="514350" indent="-514350"/>
            <a:r>
              <a:rPr lang="en-US" sz="3600" dirty="0" smtClean="0"/>
              <a:t>When temperature goes </a:t>
            </a:r>
            <a:r>
              <a:rPr lang="en-US" sz="3600" b="1" dirty="0" smtClean="0">
                <a:solidFill>
                  <a:schemeClr val="accent1">
                    <a:lumMod val="75000"/>
                  </a:schemeClr>
                </a:solidFill>
              </a:rPr>
              <a:t>down</a:t>
            </a:r>
            <a:r>
              <a:rPr lang="en-US" sz="3600" dirty="0" smtClean="0"/>
              <a:t>, volume goes down</a:t>
            </a:r>
            <a:endParaRPr lang="en-US" sz="3600" dirty="0"/>
          </a:p>
        </p:txBody>
      </p:sp>
      <p:sp>
        <p:nvSpPr>
          <p:cNvPr id="4" name="Footer Placeholder 3"/>
          <p:cNvSpPr>
            <a:spLocks noGrp="1"/>
          </p:cNvSpPr>
          <p:nvPr>
            <p:ph type="ftr" sz="quarter" idx="11"/>
          </p:nvPr>
        </p:nvSpPr>
        <p:spPr/>
        <p:txBody>
          <a:bodyPr/>
          <a:lstStyle/>
          <a:p>
            <a:r>
              <a:rPr lang="en-US" smtClean="0"/>
              <a:t>© 2013 S. Coates</a:t>
            </a:r>
            <a:endParaRPr lang="en-US" dirty="0"/>
          </a:p>
        </p:txBody>
      </p:sp>
      <p:grpSp>
        <p:nvGrpSpPr>
          <p:cNvPr id="18" name="Group 17"/>
          <p:cNvGrpSpPr/>
          <p:nvPr/>
        </p:nvGrpSpPr>
        <p:grpSpPr>
          <a:xfrm>
            <a:off x="5715000" y="990600"/>
            <a:ext cx="3048000" cy="1862048"/>
            <a:chOff x="5715000" y="990600"/>
            <a:chExt cx="3048000" cy="1862048"/>
          </a:xfrm>
        </p:grpSpPr>
        <p:sp>
          <p:nvSpPr>
            <p:cNvPr id="5" name="TextBox 4"/>
            <p:cNvSpPr txBox="1"/>
            <p:nvPr/>
          </p:nvSpPr>
          <p:spPr>
            <a:xfrm>
              <a:off x="5867400" y="990600"/>
              <a:ext cx="838200" cy="1862048"/>
            </a:xfrm>
            <a:prstGeom prst="rect">
              <a:avLst/>
            </a:prstGeom>
            <a:noFill/>
          </p:spPr>
          <p:txBody>
            <a:bodyPr wrap="square" rtlCol="0">
              <a:spAutoFit/>
            </a:bodyPr>
            <a:lstStyle/>
            <a:p>
              <a:pPr algn="ctr"/>
              <a:r>
                <a:rPr lang="en-US" sz="11500" b="1" dirty="0" smtClean="0">
                  <a:solidFill>
                    <a:schemeClr val="tx2"/>
                  </a:solidFill>
                </a:rPr>
                <a:t>T</a:t>
              </a:r>
              <a:endParaRPr lang="en-US" sz="11500" b="1" dirty="0">
                <a:solidFill>
                  <a:schemeClr val="tx2"/>
                </a:solidFill>
              </a:endParaRPr>
            </a:p>
          </p:txBody>
        </p:sp>
        <p:sp>
          <p:nvSpPr>
            <p:cNvPr id="6" name="TextBox 5"/>
            <p:cNvSpPr txBox="1"/>
            <p:nvPr/>
          </p:nvSpPr>
          <p:spPr>
            <a:xfrm>
              <a:off x="7924800" y="990600"/>
              <a:ext cx="838200" cy="1862048"/>
            </a:xfrm>
            <a:prstGeom prst="rect">
              <a:avLst/>
            </a:prstGeom>
            <a:noFill/>
          </p:spPr>
          <p:txBody>
            <a:bodyPr wrap="square" rtlCol="0">
              <a:spAutoFit/>
            </a:bodyPr>
            <a:lstStyle/>
            <a:p>
              <a:pPr algn="ctr"/>
              <a:r>
                <a:rPr lang="en-US" sz="11500" b="1" dirty="0" smtClean="0">
                  <a:solidFill>
                    <a:schemeClr val="tx2"/>
                  </a:solidFill>
                </a:rPr>
                <a:t>V</a:t>
              </a:r>
              <a:endParaRPr lang="en-US" sz="11500" b="1" dirty="0">
                <a:solidFill>
                  <a:schemeClr val="tx2"/>
                </a:solidFill>
              </a:endParaRPr>
            </a:p>
          </p:txBody>
        </p:sp>
        <p:cxnSp>
          <p:nvCxnSpPr>
            <p:cNvPr id="8" name="Straight Arrow Connector 7"/>
            <p:cNvCxnSpPr/>
            <p:nvPr/>
          </p:nvCxnSpPr>
          <p:spPr>
            <a:xfrm flipV="1">
              <a:off x="5715000" y="1371600"/>
              <a:ext cx="0" cy="1066800"/>
            </a:xfrm>
            <a:prstGeom prst="straightConnector1">
              <a:avLst/>
            </a:prstGeom>
            <a:ln w="952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696200" y="1371600"/>
              <a:ext cx="0" cy="1066800"/>
            </a:xfrm>
            <a:prstGeom prst="straightConnector1">
              <a:avLst/>
            </a:prstGeom>
            <a:ln w="9525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990600"/>
              <a:ext cx="838200" cy="1862048"/>
            </a:xfrm>
            <a:prstGeom prst="rect">
              <a:avLst/>
            </a:prstGeom>
            <a:noFill/>
          </p:spPr>
          <p:txBody>
            <a:bodyPr wrap="square" rtlCol="0">
              <a:spAutoFit/>
            </a:bodyPr>
            <a:lstStyle/>
            <a:p>
              <a:pPr algn="ctr"/>
              <a:r>
                <a:rPr lang="en-US" sz="11500" b="1" dirty="0" smtClean="0"/>
                <a:t>=</a:t>
              </a:r>
              <a:endParaRPr lang="en-US" sz="11500" b="1" dirty="0"/>
            </a:p>
          </p:txBody>
        </p:sp>
      </p:grpSp>
      <p:sp>
        <p:nvSpPr>
          <p:cNvPr id="7" name="SMARTInkShape-44"/>
          <p:cNvSpPr/>
          <p:nvPr/>
        </p:nvSpPr>
        <p:spPr>
          <a:xfrm>
            <a:off x="1018903" y="2534194"/>
            <a:ext cx="3389812" cy="150214"/>
          </a:xfrm>
          <a:custGeom>
            <a:avLst/>
            <a:gdLst/>
            <a:ahLst/>
            <a:cxnLst/>
            <a:rect l="0" t="0" r="0" b="0"/>
            <a:pathLst>
              <a:path w="3389812" h="150214">
                <a:moveTo>
                  <a:pt x="32657" y="6532"/>
                </a:moveTo>
                <a:lnTo>
                  <a:pt x="29190" y="6532"/>
                </a:lnTo>
                <a:lnTo>
                  <a:pt x="25552" y="4596"/>
                </a:lnTo>
                <a:lnTo>
                  <a:pt x="20771" y="908"/>
                </a:lnTo>
                <a:lnTo>
                  <a:pt x="14612" y="179"/>
                </a:lnTo>
                <a:lnTo>
                  <a:pt x="1" y="0"/>
                </a:lnTo>
                <a:lnTo>
                  <a:pt x="0" y="30487"/>
                </a:lnTo>
                <a:lnTo>
                  <a:pt x="726" y="48032"/>
                </a:lnTo>
                <a:lnTo>
                  <a:pt x="5214" y="56001"/>
                </a:lnTo>
                <a:lnTo>
                  <a:pt x="15353" y="70879"/>
                </a:lnTo>
                <a:lnTo>
                  <a:pt x="20208" y="82836"/>
                </a:lnTo>
                <a:lnTo>
                  <a:pt x="44143" y="113151"/>
                </a:lnTo>
                <a:lnTo>
                  <a:pt x="72008" y="130498"/>
                </a:lnTo>
                <a:lnTo>
                  <a:pt x="102335" y="145861"/>
                </a:lnTo>
                <a:lnTo>
                  <a:pt x="115391" y="148931"/>
                </a:lnTo>
                <a:lnTo>
                  <a:pt x="147138" y="150110"/>
                </a:lnTo>
                <a:lnTo>
                  <a:pt x="177559" y="150213"/>
                </a:lnTo>
                <a:lnTo>
                  <a:pt x="207230" y="145052"/>
                </a:lnTo>
                <a:lnTo>
                  <a:pt x="229539" y="140493"/>
                </a:lnTo>
                <a:lnTo>
                  <a:pt x="249697" y="131878"/>
                </a:lnTo>
                <a:lnTo>
                  <a:pt x="280926" y="113799"/>
                </a:lnTo>
                <a:lnTo>
                  <a:pt x="313458" y="94986"/>
                </a:lnTo>
                <a:lnTo>
                  <a:pt x="342341" y="70324"/>
                </a:lnTo>
                <a:lnTo>
                  <a:pt x="374572" y="50189"/>
                </a:lnTo>
                <a:lnTo>
                  <a:pt x="406466" y="35036"/>
                </a:lnTo>
                <a:lnTo>
                  <a:pt x="433193" y="22515"/>
                </a:lnTo>
                <a:lnTo>
                  <a:pt x="463728" y="19766"/>
                </a:lnTo>
                <a:lnTo>
                  <a:pt x="495026" y="19610"/>
                </a:lnTo>
                <a:lnTo>
                  <a:pt x="504492" y="20327"/>
                </a:lnTo>
                <a:lnTo>
                  <a:pt x="513536" y="23065"/>
                </a:lnTo>
                <a:lnTo>
                  <a:pt x="543375" y="40572"/>
                </a:lnTo>
                <a:lnTo>
                  <a:pt x="567828" y="54082"/>
                </a:lnTo>
                <a:lnTo>
                  <a:pt x="599494" y="76603"/>
                </a:lnTo>
                <a:lnTo>
                  <a:pt x="627693" y="89755"/>
                </a:lnTo>
                <a:lnTo>
                  <a:pt x="656296" y="105742"/>
                </a:lnTo>
                <a:lnTo>
                  <a:pt x="684280" y="117442"/>
                </a:lnTo>
                <a:lnTo>
                  <a:pt x="694559" y="121139"/>
                </a:lnTo>
                <a:lnTo>
                  <a:pt x="721814" y="127175"/>
                </a:lnTo>
                <a:lnTo>
                  <a:pt x="749621" y="135344"/>
                </a:lnTo>
                <a:lnTo>
                  <a:pt x="782278" y="137001"/>
                </a:lnTo>
                <a:lnTo>
                  <a:pt x="810560" y="136413"/>
                </a:lnTo>
                <a:lnTo>
                  <a:pt x="839174" y="128067"/>
                </a:lnTo>
                <a:lnTo>
                  <a:pt x="869864" y="115355"/>
                </a:lnTo>
                <a:lnTo>
                  <a:pt x="902349" y="98856"/>
                </a:lnTo>
                <a:lnTo>
                  <a:pt x="932192" y="80142"/>
                </a:lnTo>
                <a:lnTo>
                  <a:pt x="960743" y="63235"/>
                </a:lnTo>
                <a:lnTo>
                  <a:pt x="984433" y="50766"/>
                </a:lnTo>
                <a:lnTo>
                  <a:pt x="1008504" y="35499"/>
                </a:lnTo>
                <a:lnTo>
                  <a:pt x="1040048" y="21830"/>
                </a:lnTo>
                <a:lnTo>
                  <a:pt x="1053552" y="15983"/>
                </a:lnTo>
                <a:lnTo>
                  <a:pt x="1084206" y="13234"/>
                </a:lnTo>
                <a:lnTo>
                  <a:pt x="1106713" y="13811"/>
                </a:lnTo>
                <a:lnTo>
                  <a:pt x="1138040" y="23480"/>
                </a:lnTo>
                <a:lnTo>
                  <a:pt x="1151529" y="26794"/>
                </a:lnTo>
                <a:lnTo>
                  <a:pt x="1182178" y="47376"/>
                </a:lnTo>
                <a:lnTo>
                  <a:pt x="1199603" y="59997"/>
                </a:lnTo>
                <a:lnTo>
                  <a:pt x="1231354" y="77406"/>
                </a:lnTo>
                <a:lnTo>
                  <a:pt x="1263415" y="100099"/>
                </a:lnTo>
                <a:lnTo>
                  <a:pt x="1294790" y="115193"/>
                </a:lnTo>
                <a:lnTo>
                  <a:pt x="1322198" y="128435"/>
                </a:lnTo>
                <a:lnTo>
                  <a:pt x="1344102" y="135222"/>
                </a:lnTo>
                <a:lnTo>
                  <a:pt x="1358130" y="138521"/>
                </a:lnTo>
                <a:lnTo>
                  <a:pt x="1367790" y="141394"/>
                </a:lnTo>
                <a:lnTo>
                  <a:pt x="1400007" y="143490"/>
                </a:lnTo>
                <a:lnTo>
                  <a:pt x="1424302" y="141717"/>
                </a:lnTo>
                <a:lnTo>
                  <a:pt x="1456568" y="136309"/>
                </a:lnTo>
                <a:lnTo>
                  <a:pt x="1489174" y="122525"/>
                </a:lnTo>
                <a:lnTo>
                  <a:pt x="1516018" y="112605"/>
                </a:lnTo>
                <a:lnTo>
                  <a:pt x="1546587" y="97422"/>
                </a:lnTo>
                <a:lnTo>
                  <a:pt x="1575938" y="76128"/>
                </a:lnTo>
                <a:lnTo>
                  <a:pt x="1606976" y="57887"/>
                </a:lnTo>
                <a:lnTo>
                  <a:pt x="1639421" y="45889"/>
                </a:lnTo>
                <a:lnTo>
                  <a:pt x="1651740" y="40715"/>
                </a:lnTo>
                <a:lnTo>
                  <a:pt x="1667561" y="31094"/>
                </a:lnTo>
                <a:lnTo>
                  <a:pt x="1694974" y="23313"/>
                </a:lnTo>
                <a:lnTo>
                  <a:pt x="1722800" y="18149"/>
                </a:lnTo>
                <a:lnTo>
                  <a:pt x="1727653" y="16453"/>
                </a:lnTo>
                <a:lnTo>
                  <a:pt x="1738852" y="16505"/>
                </a:lnTo>
                <a:lnTo>
                  <a:pt x="1769488" y="19913"/>
                </a:lnTo>
                <a:lnTo>
                  <a:pt x="1798808" y="26936"/>
                </a:lnTo>
                <a:lnTo>
                  <a:pt x="1831077" y="43862"/>
                </a:lnTo>
                <a:lnTo>
                  <a:pt x="1863700" y="63222"/>
                </a:lnTo>
                <a:lnTo>
                  <a:pt x="1896354" y="82796"/>
                </a:lnTo>
                <a:lnTo>
                  <a:pt x="1927066" y="102621"/>
                </a:lnTo>
                <a:lnTo>
                  <a:pt x="1954298" y="117031"/>
                </a:lnTo>
                <a:lnTo>
                  <a:pt x="1981250" y="128381"/>
                </a:lnTo>
                <a:lnTo>
                  <a:pt x="2011973" y="139328"/>
                </a:lnTo>
                <a:lnTo>
                  <a:pt x="2044376" y="143117"/>
                </a:lnTo>
                <a:lnTo>
                  <a:pt x="2076999" y="143616"/>
                </a:lnTo>
                <a:lnTo>
                  <a:pt x="2103121" y="141741"/>
                </a:lnTo>
                <a:lnTo>
                  <a:pt x="2135777" y="132549"/>
                </a:lnTo>
                <a:lnTo>
                  <a:pt x="2168434" y="121886"/>
                </a:lnTo>
                <a:lnTo>
                  <a:pt x="2193834" y="112479"/>
                </a:lnTo>
                <a:lnTo>
                  <a:pt x="2221594" y="93234"/>
                </a:lnTo>
                <a:lnTo>
                  <a:pt x="2251527" y="76965"/>
                </a:lnTo>
                <a:lnTo>
                  <a:pt x="2279364" y="57146"/>
                </a:lnTo>
                <a:lnTo>
                  <a:pt x="2306584" y="43901"/>
                </a:lnTo>
                <a:lnTo>
                  <a:pt x="2335779" y="30511"/>
                </a:lnTo>
                <a:lnTo>
                  <a:pt x="2353433" y="22503"/>
                </a:lnTo>
                <a:lnTo>
                  <a:pt x="2384101" y="15361"/>
                </a:lnTo>
                <a:lnTo>
                  <a:pt x="2407650" y="13366"/>
                </a:lnTo>
                <a:lnTo>
                  <a:pt x="2438384" y="19733"/>
                </a:lnTo>
                <a:lnTo>
                  <a:pt x="2468879" y="32793"/>
                </a:lnTo>
                <a:lnTo>
                  <a:pt x="2476862" y="37798"/>
                </a:lnTo>
                <a:lnTo>
                  <a:pt x="2486888" y="48049"/>
                </a:lnTo>
                <a:lnTo>
                  <a:pt x="2517613" y="65196"/>
                </a:lnTo>
                <a:lnTo>
                  <a:pt x="2546948" y="78367"/>
                </a:lnTo>
                <a:lnTo>
                  <a:pt x="2575291" y="91439"/>
                </a:lnTo>
                <a:lnTo>
                  <a:pt x="2607569" y="102568"/>
                </a:lnTo>
                <a:lnTo>
                  <a:pt x="2640193" y="104333"/>
                </a:lnTo>
                <a:lnTo>
                  <a:pt x="2672848" y="104488"/>
                </a:lnTo>
                <a:lnTo>
                  <a:pt x="2684355" y="103771"/>
                </a:lnTo>
                <a:lnTo>
                  <a:pt x="2711538" y="95411"/>
                </a:lnTo>
                <a:lnTo>
                  <a:pt x="2743331" y="82923"/>
                </a:lnTo>
                <a:lnTo>
                  <a:pt x="2771385" y="62876"/>
                </a:lnTo>
                <a:lnTo>
                  <a:pt x="2802254" y="44799"/>
                </a:lnTo>
                <a:lnTo>
                  <a:pt x="2832740" y="27653"/>
                </a:lnTo>
                <a:lnTo>
                  <a:pt x="2860649" y="16167"/>
                </a:lnTo>
                <a:lnTo>
                  <a:pt x="2891353" y="8075"/>
                </a:lnTo>
                <a:lnTo>
                  <a:pt x="2921174" y="6592"/>
                </a:lnTo>
                <a:lnTo>
                  <a:pt x="2927044" y="6558"/>
                </a:lnTo>
                <a:lnTo>
                  <a:pt x="2932072" y="8479"/>
                </a:lnTo>
                <a:lnTo>
                  <a:pt x="2960422" y="24750"/>
                </a:lnTo>
                <a:lnTo>
                  <a:pt x="2985280" y="50491"/>
                </a:lnTo>
                <a:lnTo>
                  <a:pt x="3015367" y="73012"/>
                </a:lnTo>
                <a:lnTo>
                  <a:pt x="3046550" y="83278"/>
                </a:lnTo>
                <a:lnTo>
                  <a:pt x="3070345" y="89613"/>
                </a:lnTo>
                <a:lnTo>
                  <a:pt x="3098015" y="91199"/>
                </a:lnTo>
                <a:lnTo>
                  <a:pt x="3124376" y="91393"/>
                </a:lnTo>
                <a:lnTo>
                  <a:pt x="3156898" y="90708"/>
                </a:lnTo>
                <a:lnTo>
                  <a:pt x="3186270" y="84334"/>
                </a:lnTo>
                <a:lnTo>
                  <a:pt x="3213252" y="79554"/>
                </a:lnTo>
                <a:lnTo>
                  <a:pt x="3244035" y="68907"/>
                </a:lnTo>
                <a:lnTo>
                  <a:pt x="3271834" y="59062"/>
                </a:lnTo>
                <a:lnTo>
                  <a:pt x="3304123" y="48660"/>
                </a:lnTo>
                <a:lnTo>
                  <a:pt x="3332946" y="41490"/>
                </a:lnTo>
                <a:lnTo>
                  <a:pt x="3362406" y="35811"/>
                </a:lnTo>
                <a:lnTo>
                  <a:pt x="3373888" y="32555"/>
                </a:lnTo>
                <a:lnTo>
                  <a:pt x="3382871" y="26419"/>
                </a:lnTo>
                <a:lnTo>
                  <a:pt x="3383159" y="22745"/>
                </a:lnTo>
                <a:lnTo>
                  <a:pt x="3383925" y="21695"/>
                </a:lnTo>
                <a:lnTo>
                  <a:pt x="3389811" y="1959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SMARTInkShape-Group10"/>
          <p:cNvGrpSpPr/>
          <p:nvPr/>
        </p:nvGrpSpPr>
        <p:grpSpPr>
          <a:xfrm>
            <a:off x="1123429" y="3814354"/>
            <a:ext cx="6786132" cy="672707"/>
            <a:chOff x="1123429" y="3814354"/>
            <a:chExt cx="6786132" cy="672707"/>
          </a:xfrm>
        </p:grpSpPr>
        <p:sp>
          <p:nvSpPr>
            <p:cNvPr id="9" name="SMARTInkShape-45"/>
            <p:cNvSpPr/>
            <p:nvPr/>
          </p:nvSpPr>
          <p:spPr>
            <a:xfrm>
              <a:off x="1162594" y="3814354"/>
              <a:ext cx="6746967" cy="254727"/>
            </a:xfrm>
            <a:custGeom>
              <a:avLst/>
              <a:gdLst/>
              <a:ahLst/>
              <a:cxnLst/>
              <a:rect l="0" t="0" r="0" b="0"/>
              <a:pathLst>
                <a:path w="6746967" h="254727">
                  <a:moveTo>
                    <a:pt x="6532" y="0"/>
                  </a:moveTo>
                  <a:lnTo>
                    <a:pt x="3064" y="0"/>
                  </a:lnTo>
                  <a:lnTo>
                    <a:pt x="2043" y="726"/>
                  </a:lnTo>
                  <a:lnTo>
                    <a:pt x="1362" y="1935"/>
                  </a:lnTo>
                  <a:lnTo>
                    <a:pt x="1" y="6529"/>
                  </a:lnTo>
                  <a:lnTo>
                    <a:pt x="0" y="12155"/>
                  </a:lnTo>
                  <a:lnTo>
                    <a:pt x="4489" y="18098"/>
                  </a:lnTo>
                  <a:lnTo>
                    <a:pt x="6652" y="24150"/>
                  </a:lnTo>
                  <a:lnTo>
                    <a:pt x="30498" y="56002"/>
                  </a:lnTo>
                  <a:lnTo>
                    <a:pt x="52826" y="76980"/>
                  </a:lnTo>
                  <a:lnTo>
                    <a:pt x="82765" y="93535"/>
                  </a:lnTo>
                  <a:lnTo>
                    <a:pt x="113939" y="102200"/>
                  </a:lnTo>
                  <a:lnTo>
                    <a:pt x="145989" y="108790"/>
                  </a:lnTo>
                  <a:lnTo>
                    <a:pt x="178594" y="110837"/>
                  </a:lnTo>
                  <a:lnTo>
                    <a:pt x="195882" y="110250"/>
                  </a:lnTo>
                  <a:lnTo>
                    <a:pt x="223064" y="105403"/>
                  </a:lnTo>
                  <a:lnTo>
                    <a:pt x="254857" y="97517"/>
                  </a:lnTo>
                  <a:lnTo>
                    <a:pt x="280878" y="89173"/>
                  </a:lnTo>
                  <a:lnTo>
                    <a:pt x="310745" y="84300"/>
                  </a:lnTo>
                  <a:lnTo>
                    <a:pt x="335998" y="72801"/>
                  </a:lnTo>
                  <a:lnTo>
                    <a:pt x="365042" y="59859"/>
                  </a:lnTo>
                  <a:lnTo>
                    <a:pt x="391744" y="48540"/>
                  </a:lnTo>
                  <a:lnTo>
                    <a:pt x="417984" y="37380"/>
                  </a:lnTo>
                  <a:lnTo>
                    <a:pt x="444132" y="24882"/>
                  </a:lnTo>
                  <a:lnTo>
                    <a:pt x="474751" y="15425"/>
                  </a:lnTo>
                  <a:lnTo>
                    <a:pt x="502516" y="8503"/>
                  </a:lnTo>
                  <a:lnTo>
                    <a:pt x="528966" y="6921"/>
                  </a:lnTo>
                  <a:lnTo>
                    <a:pt x="559757" y="11752"/>
                  </a:lnTo>
                  <a:lnTo>
                    <a:pt x="582203" y="16272"/>
                  </a:lnTo>
                  <a:lnTo>
                    <a:pt x="614074" y="31431"/>
                  </a:lnTo>
                  <a:lnTo>
                    <a:pt x="643571" y="44591"/>
                  </a:lnTo>
                  <a:lnTo>
                    <a:pt x="672137" y="61893"/>
                  </a:lnTo>
                  <a:lnTo>
                    <a:pt x="692879" y="77847"/>
                  </a:lnTo>
                  <a:lnTo>
                    <a:pt x="723592" y="92410"/>
                  </a:lnTo>
                  <a:lnTo>
                    <a:pt x="750839" y="109049"/>
                  </a:lnTo>
                  <a:lnTo>
                    <a:pt x="782400" y="125587"/>
                  </a:lnTo>
                  <a:lnTo>
                    <a:pt x="807959" y="134134"/>
                  </a:lnTo>
                  <a:lnTo>
                    <a:pt x="833191" y="141263"/>
                  </a:lnTo>
                  <a:lnTo>
                    <a:pt x="863524" y="150173"/>
                  </a:lnTo>
                  <a:lnTo>
                    <a:pt x="893788" y="158922"/>
                  </a:lnTo>
                  <a:lnTo>
                    <a:pt x="925219" y="162424"/>
                  </a:lnTo>
                  <a:lnTo>
                    <a:pt x="953145" y="163116"/>
                  </a:lnTo>
                  <a:lnTo>
                    <a:pt x="983094" y="159785"/>
                  </a:lnTo>
                  <a:lnTo>
                    <a:pt x="1008374" y="157652"/>
                  </a:lnTo>
                  <a:lnTo>
                    <a:pt x="1030781" y="153553"/>
                  </a:lnTo>
                  <a:lnTo>
                    <a:pt x="1058583" y="140452"/>
                  </a:lnTo>
                  <a:lnTo>
                    <a:pt x="1082831" y="128863"/>
                  </a:lnTo>
                  <a:lnTo>
                    <a:pt x="1115096" y="116142"/>
                  </a:lnTo>
                  <a:lnTo>
                    <a:pt x="1146116" y="103334"/>
                  </a:lnTo>
                  <a:lnTo>
                    <a:pt x="1175708" y="89328"/>
                  </a:lnTo>
                  <a:lnTo>
                    <a:pt x="1206820" y="76885"/>
                  </a:lnTo>
                  <a:lnTo>
                    <a:pt x="1237612" y="64133"/>
                  </a:lnTo>
                  <a:lnTo>
                    <a:pt x="1267159" y="55351"/>
                  </a:lnTo>
                  <a:lnTo>
                    <a:pt x="1298261" y="50929"/>
                  </a:lnTo>
                  <a:lnTo>
                    <a:pt x="1329053" y="43282"/>
                  </a:lnTo>
                  <a:lnTo>
                    <a:pt x="1357874" y="39997"/>
                  </a:lnTo>
                  <a:lnTo>
                    <a:pt x="1386467" y="39348"/>
                  </a:lnTo>
                  <a:lnTo>
                    <a:pt x="1416386" y="39220"/>
                  </a:lnTo>
                  <a:lnTo>
                    <a:pt x="1443261" y="44409"/>
                  </a:lnTo>
                  <a:lnTo>
                    <a:pt x="1471471" y="52423"/>
                  </a:lnTo>
                  <a:lnTo>
                    <a:pt x="1494325" y="60769"/>
                  </a:lnTo>
                  <a:lnTo>
                    <a:pt x="1525019" y="73125"/>
                  </a:lnTo>
                  <a:lnTo>
                    <a:pt x="1554547" y="87043"/>
                  </a:lnTo>
                  <a:lnTo>
                    <a:pt x="1585645" y="97533"/>
                  </a:lnTo>
                  <a:lnTo>
                    <a:pt x="1616436" y="106593"/>
                  </a:lnTo>
                  <a:lnTo>
                    <a:pt x="1641861" y="113186"/>
                  </a:lnTo>
                  <a:lnTo>
                    <a:pt x="1667779" y="119735"/>
                  </a:lnTo>
                  <a:lnTo>
                    <a:pt x="1697310" y="126273"/>
                  </a:lnTo>
                  <a:lnTo>
                    <a:pt x="1725574" y="129338"/>
                  </a:lnTo>
                  <a:lnTo>
                    <a:pt x="1755801" y="133714"/>
                  </a:lnTo>
                  <a:lnTo>
                    <a:pt x="1784270" y="136139"/>
                  </a:lnTo>
                  <a:lnTo>
                    <a:pt x="1811091" y="136858"/>
                  </a:lnTo>
                  <a:lnTo>
                    <a:pt x="1840890" y="137070"/>
                  </a:lnTo>
                  <a:lnTo>
                    <a:pt x="1869233" y="133666"/>
                  </a:lnTo>
                  <a:lnTo>
                    <a:pt x="1896015" y="131528"/>
                  </a:lnTo>
                  <a:lnTo>
                    <a:pt x="1925803" y="127428"/>
                  </a:lnTo>
                  <a:lnTo>
                    <a:pt x="1957610" y="121617"/>
                  </a:lnTo>
                  <a:lnTo>
                    <a:pt x="1986548" y="115299"/>
                  </a:lnTo>
                  <a:lnTo>
                    <a:pt x="2008493" y="109059"/>
                  </a:lnTo>
                  <a:lnTo>
                    <a:pt x="2032035" y="102174"/>
                  </a:lnTo>
                  <a:lnTo>
                    <a:pt x="2054594" y="96694"/>
                  </a:lnTo>
                  <a:lnTo>
                    <a:pt x="2076715" y="89905"/>
                  </a:lnTo>
                  <a:lnTo>
                    <a:pt x="2107634" y="77922"/>
                  </a:lnTo>
                  <a:lnTo>
                    <a:pt x="2137115" y="67115"/>
                  </a:lnTo>
                  <a:lnTo>
                    <a:pt x="2168831" y="59317"/>
                  </a:lnTo>
                  <a:lnTo>
                    <a:pt x="2201209" y="52410"/>
                  </a:lnTo>
                  <a:lnTo>
                    <a:pt x="2231848" y="45767"/>
                  </a:lnTo>
                  <a:lnTo>
                    <a:pt x="2261247" y="39203"/>
                  </a:lnTo>
                  <a:lnTo>
                    <a:pt x="2291003" y="34597"/>
                  </a:lnTo>
                  <a:lnTo>
                    <a:pt x="2318205" y="33232"/>
                  </a:lnTo>
                  <a:lnTo>
                    <a:pt x="2346584" y="30892"/>
                  </a:lnTo>
                  <a:lnTo>
                    <a:pt x="2376038" y="27538"/>
                  </a:lnTo>
                  <a:lnTo>
                    <a:pt x="2403151" y="28479"/>
                  </a:lnTo>
                  <a:lnTo>
                    <a:pt x="2429569" y="31419"/>
                  </a:lnTo>
                  <a:lnTo>
                    <a:pt x="2455781" y="34225"/>
                  </a:lnTo>
                  <a:lnTo>
                    <a:pt x="2481932" y="39653"/>
                  </a:lnTo>
                  <a:lnTo>
                    <a:pt x="2513308" y="47989"/>
                  </a:lnTo>
                  <a:lnTo>
                    <a:pt x="2545685" y="61113"/>
                  </a:lnTo>
                  <a:lnTo>
                    <a:pt x="2571385" y="69795"/>
                  </a:lnTo>
                  <a:lnTo>
                    <a:pt x="2597384" y="81237"/>
                  </a:lnTo>
                  <a:lnTo>
                    <a:pt x="2623473" y="93094"/>
                  </a:lnTo>
                  <a:lnTo>
                    <a:pt x="2650313" y="102252"/>
                  </a:lnTo>
                  <a:lnTo>
                    <a:pt x="2680925" y="113109"/>
                  </a:lnTo>
                  <a:lnTo>
                    <a:pt x="2712975" y="121245"/>
                  </a:lnTo>
                  <a:lnTo>
                    <a:pt x="2745453" y="128251"/>
                  </a:lnTo>
                  <a:lnTo>
                    <a:pt x="2778057" y="135649"/>
                  </a:lnTo>
                  <a:lnTo>
                    <a:pt x="2810699" y="145260"/>
                  </a:lnTo>
                  <a:lnTo>
                    <a:pt x="2843351" y="149478"/>
                  </a:lnTo>
                  <a:lnTo>
                    <a:pt x="2876006" y="154276"/>
                  </a:lnTo>
                  <a:lnTo>
                    <a:pt x="2908663" y="156746"/>
                  </a:lnTo>
                  <a:lnTo>
                    <a:pt x="2941320" y="161025"/>
                  </a:lnTo>
                  <a:lnTo>
                    <a:pt x="2973977" y="162616"/>
                  </a:lnTo>
                  <a:lnTo>
                    <a:pt x="3006634" y="163087"/>
                  </a:lnTo>
                  <a:lnTo>
                    <a:pt x="3039291" y="162502"/>
                  </a:lnTo>
                  <a:lnTo>
                    <a:pt x="3071949" y="158054"/>
                  </a:lnTo>
                  <a:lnTo>
                    <a:pt x="3093720" y="154187"/>
                  </a:lnTo>
                  <a:lnTo>
                    <a:pt x="3117427" y="150050"/>
                  </a:lnTo>
                  <a:lnTo>
                    <a:pt x="3141752" y="145792"/>
                  </a:lnTo>
                  <a:lnTo>
                    <a:pt x="3164658" y="141481"/>
                  </a:lnTo>
                  <a:lnTo>
                    <a:pt x="3188869" y="135210"/>
                  </a:lnTo>
                  <a:lnTo>
                    <a:pt x="3213418" y="128310"/>
                  </a:lnTo>
                  <a:lnTo>
                    <a:pt x="3236424" y="122825"/>
                  </a:lnTo>
                  <a:lnTo>
                    <a:pt x="3258744" y="116033"/>
                  </a:lnTo>
                  <a:lnTo>
                    <a:pt x="3281485" y="108901"/>
                  </a:lnTo>
                  <a:lnTo>
                    <a:pt x="3306106" y="103313"/>
                  </a:lnTo>
                  <a:lnTo>
                    <a:pt x="3329628" y="98411"/>
                  </a:lnTo>
                  <a:lnTo>
                    <a:pt x="3361336" y="91570"/>
                  </a:lnTo>
                  <a:lnTo>
                    <a:pt x="3391051" y="84948"/>
                  </a:lnTo>
                  <a:lnTo>
                    <a:pt x="3422836" y="78389"/>
                  </a:lnTo>
                  <a:lnTo>
                    <a:pt x="3453299" y="71849"/>
                  </a:lnTo>
                  <a:lnTo>
                    <a:pt x="3480711" y="65315"/>
                  </a:lnTo>
                  <a:lnTo>
                    <a:pt x="3507217" y="58783"/>
                  </a:lnTo>
                  <a:lnTo>
                    <a:pt x="3533456" y="54187"/>
                  </a:lnTo>
                  <a:lnTo>
                    <a:pt x="3559614" y="52825"/>
                  </a:lnTo>
                  <a:lnTo>
                    <a:pt x="3590993" y="52365"/>
                  </a:lnTo>
                  <a:lnTo>
                    <a:pt x="3622645" y="52274"/>
                  </a:lnTo>
                  <a:lnTo>
                    <a:pt x="3650615" y="54192"/>
                  </a:lnTo>
                  <a:lnTo>
                    <a:pt x="3677105" y="61343"/>
                  </a:lnTo>
                  <a:lnTo>
                    <a:pt x="3704028" y="69744"/>
                  </a:lnTo>
                  <a:lnTo>
                    <a:pt x="3736547" y="78392"/>
                  </a:lnTo>
                  <a:lnTo>
                    <a:pt x="3762272" y="84913"/>
                  </a:lnTo>
                  <a:lnTo>
                    <a:pt x="3793503" y="93619"/>
                  </a:lnTo>
                  <a:lnTo>
                    <a:pt x="3820916" y="100149"/>
                  </a:lnTo>
                  <a:lnTo>
                    <a:pt x="3848553" y="106680"/>
                  </a:lnTo>
                  <a:lnTo>
                    <a:pt x="3875126" y="113211"/>
                  </a:lnTo>
                  <a:lnTo>
                    <a:pt x="3904851" y="116276"/>
                  </a:lnTo>
                  <a:lnTo>
                    <a:pt x="3936640" y="120651"/>
                  </a:lnTo>
                  <a:lnTo>
                    <a:pt x="3965572" y="123076"/>
                  </a:lnTo>
                  <a:lnTo>
                    <a:pt x="3992530" y="127262"/>
                  </a:lnTo>
                  <a:lnTo>
                    <a:pt x="4022370" y="129631"/>
                  </a:lnTo>
                  <a:lnTo>
                    <a:pt x="4050725" y="130333"/>
                  </a:lnTo>
                  <a:lnTo>
                    <a:pt x="4080978" y="130541"/>
                  </a:lnTo>
                  <a:lnTo>
                    <a:pt x="4112923" y="127135"/>
                  </a:lnTo>
                  <a:lnTo>
                    <a:pt x="4145369" y="124997"/>
                  </a:lnTo>
                  <a:lnTo>
                    <a:pt x="4174496" y="120896"/>
                  </a:lnTo>
                  <a:lnTo>
                    <a:pt x="4196485" y="117111"/>
                  </a:lnTo>
                  <a:lnTo>
                    <a:pt x="4220048" y="113009"/>
                  </a:lnTo>
                  <a:lnTo>
                    <a:pt x="4242614" y="108767"/>
                  </a:lnTo>
                  <a:lnTo>
                    <a:pt x="4264740" y="104463"/>
                  </a:lnTo>
                  <a:lnTo>
                    <a:pt x="4286668" y="99406"/>
                  </a:lnTo>
                  <a:lnTo>
                    <a:pt x="4308510" y="92319"/>
                  </a:lnTo>
                  <a:lnTo>
                    <a:pt x="4330312" y="86267"/>
                  </a:lnTo>
                  <a:lnTo>
                    <a:pt x="4361052" y="76845"/>
                  </a:lnTo>
                  <a:lnTo>
                    <a:pt x="4390481" y="66796"/>
                  </a:lnTo>
                  <a:lnTo>
                    <a:pt x="4420245" y="59222"/>
                  </a:lnTo>
                  <a:lnTo>
                    <a:pt x="4447448" y="52382"/>
                  </a:lnTo>
                  <a:lnTo>
                    <a:pt x="4473894" y="47694"/>
                  </a:lnTo>
                  <a:lnTo>
                    <a:pt x="4500115" y="44369"/>
                  </a:lnTo>
                  <a:lnTo>
                    <a:pt x="4531514" y="36745"/>
                  </a:lnTo>
                  <a:lnTo>
                    <a:pt x="4563895" y="33465"/>
                  </a:lnTo>
                  <a:lnTo>
                    <a:pt x="4594374" y="32817"/>
                  </a:lnTo>
                  <a:lnTo>
                    <a:pt x="4624619" y="32678"/>
                  </a:lnTo>
                  <a:lnTo>
                    <a:pt x="4650450" y="34597"/>
                  </a:lnTo>
                  <a:lnTo>
                    <a:pt x="4678555" y="43798"/>
                  </a:lnTo>
                  <a:lnTo>
                    <a:pt x="4705964" y="54462"/>
                  </a:lnTo>
                  <a:lnTo>
                    <a:pt x="4733790" y="70488"/>
                  </a:lnTo>
                  <a:lnTo>
                    <a:pt x="4759342" y="83753"/>
                  </a:lnTo>
                  <a:lnTo>
                    <a:pt x="4787854" y="95136"/>
                  </a:lnTo>
                  <a:lnTo>
                    <a:pt x="4818751" y="106308"/>
                  </a:lnTo>
                  <a:lnTo>
                    <a:pt x="4849503" y="118810"/>
                  </a:lnTo>
                  <a:lnTo>
                    <a:pt x="4879042" y="127541"/>
                  </a:lnTo>
                  <a:lnTo>
                    <a:pt x="4903590" y="131165"/>
                  </a:lnTo>
                  <a:lnTo>
                    <a:pt x="4935956" y="140787"/>
                  </a:lnTo>
                  <a:lnTo>
                    <a:pt x="4966997" y="146585"/>
                  </a:lnTo>
                  <a:lnTo>
                    <a:pt x="4995932" y="149145"/>
                  </a:lnTo>
                  <a:lnTo>
                    <a:pt x="5024020" y="149904"/>
                  </a:lnTo>
                  <a:lnTo>
                    <a:pt x="5050728" y="150128"/>
                  </a:lnTo>
                  <a:lnTo>
                    <a:pt x="5077024" y="150195"/>
                  </a:lnTo>
                  <a:lnTo>
                    <a:pt x="5103201" y="150215"/>
                  </a:lnTo>
                  <a:lnTo>
                    <a:pt x="5132810" y="146753"/>
                  </a:lnTo>
                  <a:lnTo>
                    <a:pt x="5161096" y="144599"/>
                  </a:lnTo>
                  <a:lnTo>
                    <a:pt x="5191330" y="140493"/>
                  </a:lnTo>
                  <a:lnTo>
                    <a:pt x="5219801" y="134681"/>
                  </a:lnTo>
                  <a:lnTo>
                    <a:pt x="5250089" y="128362"/>
                  </a:lnTo>
                  <a:lnTo>
                    <a:pt x="5278577" y="121894"/>
                  </a:lnTo>
                  <a:lnTo>
                    <a:pt x="5305402" y="115381"/>
                  </a:lnTo>
                  <a:lnTo>
                    <a:pt x="5331736" y="108855"/>
                  </a:lnTo>
                  <a:lnTo>
                    <a:pt x="5357923" y="102325"/>
                  </a:lnTo>
                  <a:lnTo>
                    <a:pt x="5384067" y="99262"/>
                  </a:lnTo>
                  <a:lnTo>
                    <a:pt x="5413692" y="93738"/>
                  </a:lnTo>
                  <a:lnTo>
                    <a:pt x="5443631" y="88275"/>
                  </a:lnTo>
                  <a:lnTo>
                    <a:pt x="5471791" y="85353"/>
                  </a:lnTo>
                  <a:lnTo>
                    <a:pt x="5481358" y="85832"/>
                  </a:lnTo>
                  <a:lnTo>
                    <a:pt x="5509251" y="92984"/>
                  </a:lnTo>
                  <a:lnTo>
                    <a:pt x="5522683" y="98429"/>
                  </a:lnTo>
                  <a:lnTo>
                    <a:pt x="5551905" y="113238"/>
                  </a:lnTo>
                  <a:lnTo>
                    <a:pt x="5580156" y="127727"/>
                  </a:lnTo>
                  <a:lnTo>
                    <a:pt x="5593121" y="131220"/>
                  </a:lnTo>
                  <a:lnTo>
                    <a:pt x="5606880" y="139351"/>
                  </a:lnTo>
                  <a:lnTo>
                    <a:pt x="5623699" y="143857"/>
                  </a:lnTo>
                  <a:lnTo>
                    <a:pt x="5650707" y="158236"/>
                  </a:lnTo>
                  <a:lnTo>
                    <a:pt x="5680542" y="167791"/>
                  </a:lnTo>
                  <a:lnTo>
                    <a:pt x="5709091" y="174765"/>
                  </a:lnTo>
                  <a:lnTo>
                    <a:pt x="5741208" y="185136"/>
                  </a:lnTo>
                  <a:lnTo>
                    <a:pt x="5773793" y="190784"/>
                  </a:lnTo>
                  <a:lnTo>
                    <a:pt x="5803378" y="198391"/>
                  </a:lnTo>
                  <a:lnTo>
                    <a:pt x="5831960" y="206157"/>
                  </a:lnTo>
                  <a:lnTo>
                    <a:pt x="5858573" y="210379"/>
                  </a:lnTo>
                  <a:lnTo>
                    <a:pt x="5884794" y="214518"/>
                  </a:lnTo>
                  <a:lnTo>
                    <a:pt x="5915427" y="215336"/>
                  </a:lnTo>
                  <a:lnTo>
                    <a:pt x="5945130" y="215497"/>
                  </a:lnTo>
                  <a:lnTo>
                    <a:pt x="5970179" y="215526"/>
                  </a:lnTo>
                  <a:lnTo>
                    <a:pt x="6001183" y="215535"/>
                  </a:lnTo>
                  <a:lnTo>
                    <a:pt x="6032761" y="211048"/>
                  </a:lnTo>
                  <a:lnTo>
                    <a:pt x="6062650" y="207473"/>
                  </a:lnTo>
                  <a:lnTo>
                    <a:pt x="6092827" y="199995"/>
                  </a:lnTo>
                  <a:lnTo>
                    <a:pt x="6120477" y="196017"/>
                  </a:lnTo>
                  <a:lnTo>
                    <a:pt x="6151205" y="188996"/>
                  </a:lnTo>
                  <a:lnTo>
                    <a:pt x="6178456" y="180621"/>
                  </a:lnTo>
                  <a:lnTo>
                    <a:pt x="6205528" y="172704"/>
                  </a:lnTo>
                  <a:lnTo>
                    <a:pt x="6236141" y="168452"/>
                  </a:lnTo>
                  <a:lnTo>
                    <a:pt x="6263369" y="160839"/>
                  </a:lnTo>
                  <a:lnTo>
                    <a:pt x="6290437" y="152347"/>
                  </a:lnTo>
                  <a:lnTo>
                    <a:pt x="6321050" y="145616"/>
                  </a:lnTo>
                  <a:lnTo>
                    <a:pt x="6351744" y="140605"/>
                  </a:lnTo>
                  <a:lnTo>
                    <a:pt x="6381273" y="137841"/>
                  </a:lnTo>
                  <a:lnTo>
                    <a:pt x="6405819" y="137362"/>
                  </a:lnTo>
                  <a:lnTo>
                    <a:pt x="6431477" y="137946"/>
                  </a:lnTo>
                  <a:lnTo>
                    <a:pt x="6457463" y="142392"/>
                  </a:lnTo>
                  <a:lnTo>
                    <a:pt x="6483549" y="148306"/>
                  </a:lnTo>
                  <a:lnTo>
                    <a:pt x="6509663" y="154654"/>
                  </a:lnTo>
                  <a:lnTo>
                    <a:pt x="6535059" y="161857"/>
                  </a:lnTo>
                  <a:lnTo>
                    <a:pt x="6565447" y="174991"/>
                  </a:lnTo>
                  <a:lnTo>
                    <a:pt x="6595722" y="188256"/>
                  </a:lnTo>
                  <a:lnTo>
                    <a:pt x="6627331" y="203971"/>
                  </a:lnTo>
                  <a:lnTo>
                    <a:pt x="6659760" y="227419"/>
                  </a:lnTo>
                  <a:lnTo>
                    <a:pt x="6668534" y="231704"/>
                  </a:lnTo>
                  <a:lnTo>
                    <a:pt x="6699065" y="244022"/>
                  </a:lnTo>
                  <a:lnTo>
                    <a:pt x="6728527" y="253710"/>
                  </a:lnTo>
                  <a:lnTo>
                    <a:pt x="6746966" y="254726"/>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6"/>
            <p:cNvSpPr/>
            <p:nvPr/>
          </p:nvSpPr>
          <p:spPr>
            <a:xfrm>
              <a:off x="1123429" y="4357869"/>
              <a:ext cx="1639366" cy="129192"/>
            </a:xfrm>
            <a:custGeom>
              <a:avLst/>
              <a:gdLst/>
              <a:ahLst/>
              <a:cxnLst/>
              <a:rect l="0" t="0" r="0" b="0"/>
              <a:pathLst>
                <a:path w="1639366" h="129192">
                  <a:moveTo>
                    <a:pt x="6508" y="18188"/>
                  </a:moveTo>
                  <a:lnTo>
                    <a:pt x="3041" y="18188"/>
                  </a:lnTo>
                  <a:lnTo>
                    <a:pt x="2019" y="18913"/>
                  </a:lnTo>
                  <a:lnTo>
                    <a:pt x="1338" y="20123"/>
                  </a:lnTo>
                  <a:lnTo>
                    <a:pt x="246" y="27279"/>
                  </a:lnTo>
                  <a:lnTo>
                    <a:pt x="0" y="43461"/>
                  </a:lnTo>
                  <a:lnTo>
                    <a:pt x="1922" y="49498"/>
                  </a:lnTo>
                  <a:lnTo>
                    <a:pt x="17686" y="76532"/>
                  </a:lnTo>
                  <a:lnTo>
                    <a:pt x="18315" y="78856"/>
                  </a:lnTo>
                  <a:lnTo>
                    <a:pt x="22883" y="83373"/>
                  </a:lnTo>
                  <a:lnTo>
                    <a:pt x="29026" y="87073"/>
                  </a:lnTo>
                  <a:lnTo>
                    <a:pt x="38883" y="91385"/>
                  </a:lnTo>
                  <a:lnTo>
                    <a:pt x="51285" y="99009"/>
                  </a:lnTo>
                  <a:lnTo>
                    <a:pt x="79542" y="108614"/>
                  </a:lnTo>
                  <a:lnTo>
                    <a:pt x="109829" y="109601"/>
                  </a:lnTo>
                  <a:lnTo>
                    <a:pt x="125722" y="108897"/>
                  </a:lnTo>
                  <a:lnTo>
                    <a:pt x="138537" y="104457"/>
                  </a:lnTo>
                  <a:lnTo>
                    <a:pt x="150615" y="101564"/>
                  </a:lnTo>
                  <a:lnTo>
                    <a:pt x="161450" y="96111"/>
                  </a:lnTo>
                  <a:lnTo>
                    <a:pt x="191749" y="79130"/>
                  </a:lnTo>
                  <a:lnTo>
                    <a:pt x="220783" y="61730"/>
                  </a:lnTo>
                  <a:lnTo>
                    <a:pt x="252803" y="44314"/>
                  </a:lnTo>
                  <a:lnTo>
                    <a:pt x="266503" y="35605"/>
                  </a:lnTo>
                  <a:lnTo>
                    <a:pt x="296847" y="27017"/>
                  </a:lnTo>
                  <a:lnTo>
                    <a:pt x="328850" y="24921"/>
                  </a:lnTo>
                  <a:lnTo>
                    <a:pt x="346099" y="25505"/>
                  </a:lnTo>
                  <a:lnTo>
                    <a:pt x="373266" y="30351"/>
                  </a:lnTo>
                  <a:lnTo>
                    <a:pt x="405057" y="36302"/>
                  </a:lnTo>
                  <a:lnTo>
                    <a:pt x="437600" y="42076"/>
                  </a:lnTo>
                  <a:lnTo>
                    <a:pt x="470242" y="44019"/>
                  </a:lnTo>
                  <a:lnTo>
                    <a:pt x="500854" y="44256"/>
                  </a:lnTo>
                  <a:lnTo>
                    <a:pt x="528619" y="46237"/>
                  </a:lnTo>
                  <a:lnTo>
                    <a:pt x="541906" y="48071"/>
                  </a:lnTo>
                  <a:lnTo>
                    <a:pt x="570111" y="45271"/>
                  </a:lnTo>
                  <a:lnTo>
                    <a:pt x="599953" y="41036"/>
                  </a:lnTo>
                  <a:lnTo>
                    <a:pt x="631302" y="33936"/>
                  </a:lnTo>
                  <a:lnTo>
                    <a:pt x="661147" y="29846"/>
                  </a:lnTo>
                  <a:lnTo>
                    <a:pt x="691314" y="22265"/>
                  </a:lnTo>
                  <a:lnTo>
                    <a:pt x="718237" y="13779"/>
                  </a:lnTo>
                  <a:lnTo>
                    <a:pt x="744521" y="7049"/>
                  </a:lnTo>
                  <a:lnTo>
                    <a:pt x="762207" y="3761"/>
                  </a:lnTo>
                  <a:lnTo>
                    <a:pt x="778575" y="124"/>
                  </a:lnTo>
                  <a:lnTo>
                    <a:pt x="790157" y="0"/>
                  </a:lnTo>
                  <a:lnTo>
                    <a:pt x="817393" y="7773"/>
                  </a:lnTo>
                  <a:lnTo>
                    <a:pt x="837511" y="12341"/>
                  </a:lnTo>
                  <a:lnTo>
                    <a:pt x="864970" y="29381"/>
                  </a:lnTo>
                  <a:lnTo>
                    <a:pt x="896349" y="48752"/>
                  </a:lnTo>
                  <a:lnTo>
                    <a:pt x="923757" y="72090"/>
                  </a:lnTo>
                  <a:lnTo>
                    <a:pt x="955858" y="92108"/>
                  </a:lnTo>
                  <a:lnTo>
                    <a:pt x="986524" y="104973"/>
                  </a:lnTo>
                  <a:lnTo>
                    <a:pt x="1013750" y="114185"/>
                  </a:lnTo>
                  <a:lnTo>
                    <a:pt x="1044464" y="121114"/>
                  </a:lnTo>
                  <a:lnTo>
                    <a:pt x="1065998" y="127406"/>
                  </a:lnTo>
                  <a:lnTo>
                    <a:pt x="1096715" y="128983"/>
                  </a:lnTo>
                  <a:lnTo>
                    <a:pt x="1124314" y="129191"/>
                  </a:lnTo>
                  <a:lnTo>
                    <a:pt x="1144478" y="128490"/>
                  </a:lnTo>
                  <a:lnTo>
                    <a:pt x="1175709" y="122570"/>
                  </a:lnTo>
                  <a:lnTo>
                    <a:pt x="1202773" y="113680"/>
                  </a:lnTo>
                  <a:lnTo>
                    <a:pt x="1227360" y="104488"/>
                  </a:lnTo>
                  <a:lnTo>
                    <a:pt x="1254945" y="88756"/>
                  </a:lnTo>
                  <a:lnTo>
                    <a:pt x="1281622" y="75155"/>
                  </a:lnTo>
                  <a:lnTo>
                    <a:pt x="1312351" y="52621"/>
                  </a:lnTo>
                  <a:lnTo>
                    <a:pt x="1333591" y="42487"/>
                  </a:lnTo>
                  <a:lnTo>
                    <a:pt x="1362592" y="34728"/>
                  </a:lnTo>
                  <a:lnTo>
                    <a:pt x="1389773" y="26539"/>
                  </a:lnTo>
                  <a:lnTo>
                    <a:pt x="1408312" y="25079"/>
                  </a:lnTo>
                  <a:lnTo>
                    <a:pt x="1439052" y="31392"/>
                  </a:lnTo>
                  <a:lnTo>
                    <a:pt x="1471482" y="44449"/>
                  </a:lnTo>
                  <a:lnTo>
                    <a:pt x="1485845" y="50886"/>
                  </a:lnTo>
                  <a:lnTo>
                    <a:pt x="1514191" y="63911"/>
                  </a:lnTo>
                  <a:lnTo>
                    <a:pt x="1545685" y="79148"/>
                  </a:lnTo>
                  <a:lnTo>
                    <a:pt x="1576224" y="87737"/>
                  </a:lnTo>
                  <a:lnTo>
                    <a:pt x="1606708" y="95069"/>
                  </a:lnTo>
                  <a:lnTo>
                    <a:pt x="1639365" y="9656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SMARTInkShape-47"/>
          <p:cNvSpPr/>
          <p:nvPr/>
        </p:nvSpPr>
        <p:spPr>
          <a:xfrm>
            <a:off x="5388429" y="2475412"/>
            <a:ext cx="3442063" cy="176046"/>
          </a:xfrm>
          <a:custGeom>
            <a:avLst/>
            <a:gdLst/>
            <a:ahLst/>
            <a:cxnLst/>
            <a:rect l="0" t="0" r="0" b="0"/>
            <a:pathLst>
              <a:path w="3442063" h="176046">
                <a:moveTo>
                  <a:pt x="0" y="0"/>
                </a:moveTo>
                <a:lnTo>
                  <a:pt x="3467" y="0"/>
                </a:lnTo>
                <a:lnTo>
                  <a:pt x="4488" y="725"/>
                </a:lnTo>
                <a:lnTo>
                  <a:pt x="5169" y="1934"/>
                </a:lnTo>
                <a:lnTo>
                  <a:pt x="5623" y="3467"/>
                </a:lnTo>
                <a:lnTo>
                  <a:pt x="11581" y="13232"/>
                </a:lnTo>
                <a:lnTo>
                  <a:pt x="20037" y="33245"/>
                </a:lnTo>
                <a:lnTo>
                  <a:pt x="30760" y="53664"/>
                </a:lnTo>
                <a:lnTo>
                  <a:pt x="34030" y="65732"/>
                </a:lnTo>
                <a:lnTo>
                  <a:pt x="39594" y="76565"/>
                </a:lnTo>
                <a:lnTo>
                  <a:pt x="60076" y="99134"/>
                </a:lnTo>
                <a:lnTo>
                  <a:pt x="92417" y="125339"/>
                </a:lnTo>
                <a:lnTo>
                  <a:pt x="115664" y="139254"/>
                </a:lnTo>
                <a:lnTo>
                  <a:pt x="145884" y="148645"/>
                </a:lnTo>
                <a:lnTo>
                  <a:pt x="163288" y="154937"/>
                </a:lnTo>
                <a:lnTo>
                  <a:pt x="189546" y="161729"/>
                </a:lnTo>
                <a:lnTo>
                  <a:pt x="208601" y="168004"/>
                </a:lnTo>
                <a:lnTo>
                  <a:pt x="237031" y="169657"/>
                </a:lnTo>
                <a:lnTo>
                  <a:pt x="262825" y="169070"/>
                </a:lnTo>
                <a:lnTo>
                  <a:pt x="293995" y="158674"/>
                </a:lnTo>
                <a:lnTo>
                  <a:pt x="309259" y="153049"/>
                </a:lnTo>
                <a:lnTo>
                  <a:pt x="336467" y="147127"/>
                </a:lnTo>
                <a:lnTo>
                  <a:pt x="369119" y="129278"/>
                </a:lnTo>
                <a:lnTo>
                  <a:pt x="399619" y="111993"/>
                </a:lnTo>
                <a:lnTo>
                  <a:pt x="432087" y="92602"/>
                </a:lnTo>
                <a:lnTo>
                  <a:pt x="461260" y="73025"/>
                </a:lnTo>
                <a:lnTo>
                  <a:pt x="479639" y="61623"/>
                </a:lnTo>
                <a:lnTo>
                  <a:pt x="511017" y="47955"/>
                </a:lnTo>
                <a:lnTo>
                  <a:pt x="537701" y="35564"/>
                </a:lnTo>
                <a:lnTo>
                  <a:pt x="568231" y="27657"/>
                </a:lnTo>
                <a:lnTo>
                  <a:pt x="581295" y="24644"/>
                </a:lnTo>
                <a:lnTo>
                  <a:pt x="590731" y="21838"/>
                </a:lnTo>
                <a:lnTo>
                  <a:pt x="617400" y="19889"/>
                </a:lnTo>
                <a:lnTo>
                  <a:pt x="644246" y="26263"/>
                </a:lnTo>
                <a:lnTo>
                  <a:pt x="660067" y="31179"/>
                </a:lnTo>
                <a:lnTo>
                  <a:pt x="672854" y="34154"/>
                </a:lnTo>
                <a:lnTo>
                  <a:pt x="703224" y="47984"/>
                </a:lnTo>
                <a:lnTo>
                  <a:pt x="731923" y="65317"/>
                </a:lnTo>
                <a:lnTo>
                  <a:pt x="759615" y="78377"/>
                </a:lnTo>
                <a:lnTo>
                  <a:pt x="770858" y="83457"/>
                </a:lnTo>
                <a:lnTo>
                  <a:pt x="799559" y="101720"/>
                </a:lnTo>
                <a:lnTo>
                  <a:pt x="831047" y="115335"/>
                </a:lnTo>
                <a:lnTo>
                  <a:pt x="862228" y="129172"/>
                </a:lnTo>
                <a:lnTo>
                  <a:pt x="877492" y="138744"/>
                </a:lnTo>
                <a:lnTo>
                  <a:pt x="910111" y="148471"/>
                </a:lnTo>
                <a:lnTo>
                  <a:pt x="940821" y="158987"/>
                </a:lnTo>
                <a:lnTo>
                  <a:pt x="973221" y="164654"/>
                </a:lnTo>
                <a:lnTo>
                  <a:pt x="1005844" y="169137"/>
                </a:lnTo>
                <a:lnTo>
                  <a:pt x="1035030" y="169727"/>
                </a:lnTo>
                <a:lnTo>
                  <a:pt x="1066961" y="164635"/>
                </a:lnTo>
                <a:lnTo>
                  <a:pt x="1087570" y="161750"/>
                </a:lnTo>
                <a:lnTo>
                  <a:pt x="1117315" y="152923"/>
                </a:lnTo>
                <a:lnTo>
                  <a:pt x="1149589" y="147111"/>
                </a:lnTo>
                <a:lnTo>
                  <a:pt x="1182196" y="137036"/>
                </a:lnTo>
                <a:lnTo>
                  <a:pt x="1214846" y="126257"/>
                </a:lnTo>
                <a:lnTo>
                  <a:pt x="1247502" y="115385"/>
                </a:lnTo>
                <a:lnTo>
                  <a:pt x="1274990" y="99332"/>
                </a:lnTo>
                <a:lnTo>
                  <a:pt x="1305738" y="82776"/>
                </a:lnTo>
                <a:lnTo>
                  <a:pt x="1333343" y="69961"/>
                </a:lnTo>
                <a:lnTo>
                  <a:pt x="1360021" y="56885"/>
                </a:lnTo>
                <a:lnTo>
                  <a:pt x="1391389" y="41975"/>
                </a:lnTo>
                <a:lnTo>
                  <a:pt x="1420410" y="30560"/>
                </a:lnTo>
                <a:lnTo>
                  <a:pt x="1448544" y="22512"/>
                </a:lnTo>
                <a:lnTo>
                  <a:pt x="1478978" y="16511"/>
                </a:lnTo>
                <a:lnTo>
                  <a:pt x="1509139" y="13517"/>
                </a:lnTo>
                <a:lnTo>
                  <a:pt x="1534960" y="9685"/>
                </a:lnTo>
                <a:lnTo>
                  <a:pt x="1565515" y="11642"/>
                </a:lnTo>
                <a:lnTo>
                  <a:pt x="1596465" y="12875"/>
                </a:lnTo>
                <a:lnTo>
                  <a:pt x="1626692" y="18207"/>
                </a:lnTo>
                <a:lnTo>
                  <a:pt x="1659031" y="24625"/>
                </a:lnTo>
                <a:lnTo>
                  <a:pt x="1688179" y="34923"/>
                </a:lnTo>
                <a:lnTo>
                  <a:pt x="1718169" y="50901"/>
                </a:lnTo>
                <a:lnTo>
                  <a:pt x="1750475" y="62959"/>
                </a:lnTo>
                <a:lnTo>
                  <a:pt x="1783086" y="77466"/>
                </a:lnTo>
                <a:lnTo>
                  <a:pt x="1812969" y="89378"/>
                </a:lnTo>
                <a:lnTo>
                  <a:pt x="1838224" y="103020"/>
                </a:lnTo>
                <a:lnTo>
                  <a:pt x="1867269" y="112918"/>
                </a:lnTo>
                <a:lnTo>
                  <a:pt x="1898460" y="126350"/>
                </a:lnTo>
                <a:lnTo>
                  <a:pt x="1926339" y="136744"/>
                </a:lnTo>
                <a:lnTo>
                  <a:pt x="1956280" y="145786"/>
                </a:lnTo>
                <a:lnTo>
                  <a:pt x="1985657" y="154560"/>
                </a:lnTo>
                <a:lnTo>
                  <a:pt x="2010178" y="161103"/>
                </a:lnTo>
                <a:lnTo>
                  <a:pt x="2042535" y="167880"/>
                </a:lnTo>
                <a:lnTo>
                  <a:pt x="2073573" y="172901"/>
                </a:lnTo>
                <a:lnTo>
                  <a:pt x="2099041" y="175326"/>
                </a:lnTo>
                <a:lnTo>
                  <a:pt x="2124972" y="176045"/>
                </a:lnTo>
                <a:lnTo>
                  <a:pt x="2155979" y="175563"/>
                </a:lnTo>
                <a:lnTo>
                  <a:pt x="2183693" y="171841"/>
                </a:lnTo>
                <a:lnTo>
                  <a:pt x="2215232" y="168281"/>
                </a:lnTo>
                <a:lnTo>
                  <a:pt x="2240598" y="162830"/>
                </a:lnTo>
                <a:lnTo>
                  <a:pt x="2271709" y="154487"/>
                </a:lnTo>
                <a:lnTo>
                  <a:pt x="2304034" y="145850"/>
                </a:lnTo>
                <a:lnTo>
                  <a:pt x="2336437" y="137156"/>
                </a:lnTo>
                <a:lnTo>
                  <a:pt x="2367485" y="128450"/>
                </a:lnTo>
                <a:lnTo>
                  <a:pt x="2396357" y="115253"/>
                </a:lnTo>
                <a:lnTo>
                  <a:pt x="2423026" y="102971"/>
                </a:lnTo>
                <a:lnTo>
                  <a:pt x="2452726" y="90250"/>
                </a:lnTo>
                <a:lnTo>
                  <a:pt x="2482058" y="76260"/>
                </a:lnTo>
                <a:lnTo>
                  <a:pt x="2513117" y="65756"/>
                </a:lnTo>
                <a:lnTo>
                  <a:pt x="2540432" y="53225"/>
                </a:lnTo>
                <a:lnTo>
                  <a:pt x="2566792" y="41988"/>
                </a:lnTo>
                <a:lnTo>
                  <a:pt x="2592964" y="32780"/>
                </a:lnTo>
                <a:lnTo>
                  <a:pt x="2622567" y="23972"/>
                </a:lnTo>
                <a:lnTo>
                  <a:pt x="2651154" y="15244"/>
                </a:lnTo>
                <a:lnTo>
                  <a:pt x="2677766" y="8467"/>
                </a:lnTo>
                <a:lnTo>
                  <a:pt x="2703987" y="6913"/>
                </a:lnTo>
                <a:lnTo>
                  <a:pt x="2733895" y="2118"/>
                </a:lnTo>
                <a:lnTo>
                  <a:pt x="2759155" y="418"/>
                </a:lnTo>
                <a:lnTo>
                  <a:pt x="2781309" y="2058"/>
                </a:lnTo>
                <a:lnTo>
                  <a:pt x="2810416" y="5942"/>
                </a:lnTo>
                <a:lnTo>
                  <a:pt x="2841421" y="9921"/>
                </a:lnTo>
                <a:lnTo>
                  <a:pt x="2873861" y="19754"/>
                </a:lnTo>
                <a:lnTo>
                  <a:pt x="2886179" y="24745"/>
                </a:lnTo>
                <a:lnTo>
                  <a:pt x="2913926" y="40466"/>
                </a:lnTo>
                <a:lnTo>
                  <a:pt x="2940625" y="52132"/>
                </a:lnTo>
                <a:lnTo>
                  <a:pt x="2971995" y="67610"/>
                </a:lnTo>
                <a:lnTo>
                  <a:pt x="2996028" y="79905"/>
                </a:lnTo>
                <a:lnTo>
                  <a:pt x="3012361" y="89957"/>
                </a:lnTo>
                <a:lnTo>
                  <a:pt x="3029053" y="99466"/>
                </a:lnTo>
                <a:lnTo>
                  <a:pt x="3045128" y="109542"/>
                </a:lnTo>
                <a:lnTo>
                  <a:pt x="3076497" y="121723"/>
                </a:lnTo>
                <a:lnTo>
                  <a:pt x="3108986" y="132779"/>
                </a:lnTo>
                <a:lnTo>
                  <a:pt x="3136451" y="141752"/>
                </a:lnTo>
                <a:lnTo>
                  <a:pt x="3167922" y="148650"/>
                </a:lnTo>
                <a:lnTo>
                  <a:pt x="3200423" y="155543"/>
                </a:lnTo>
                <a:lnTo>
                  <a:pt x="3233059" y="161764"/>
                </a:lnTo>
                <a:lnTo>
                  <a:pt x="3261225" y="163085"/>
                </a:lnTo>
                <a:lnTo>
                  <a:pt x="3285711" y="161311"/>
                </a:lnTo>
                <a:lnTo>
                  <a:pt x="3317292" y="156628"/>
                </a:lnTo>
                <a:lnTo>
                  <a:pt x="3345006" y="151209"/>
                </a:lnTo>
                <a:lnTo>
                  <a:pt x="3374268" y="144685"/>
                </a:lnTo>
                <a:lnTo>
                  <a:pt x="3381209" y="142197"/>
                </a:lnTo>
                <a:lnTo>
                  <a:pt x="3411278" y="121894"/>
                </a:lnTo>
                <a:lnTo>
                  <a:pt x="3423994" y="113206"/>
                </a:lnTo>
                <a:lnTo>
                  <a:pt x="3442062" y="9144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SMARTInkShape-Group12"/>
          <p:cNvGrpSpPr/>
          <p:nvPr/>
        </p:nvGrpSpPr>
        <p:grpSpPr>
          <a:xfrm>
            <a:off x="7400108" y="4278086"/>
            <a:ext cx="58784" cy="44812"/>
            <a:chOff x="7400108" y="4278086"/>
            <a:chExt cx="58784" cy="44812"/>
          </a:xfrm>
        </p:grpSpPr>
        <p:sp>
          <p:nvSpPr>
            <p:cNvPr id="15" name="SMARTInkShape-48"/>
            <p:cNvSpPr/>
            <p:nvPr/>
          </p:nvSpPr>
          <p:spPr>
            <a:xfrm>
              <a:off x="7452360" y="4310743"/>
              <a:ext cx="6532" cy="12155"/>
            </a:xfrm>
            <a:custGeom>
              <a:avLst/>
              <a:gdLst/>
              <a:ahLst/>
              <a:cxnLst/>
              <a:rect l="0" t="0" r="0" b="0"/>
              <a:pathLst>
                <a:path w="6532" h="12155">
                  <a:moveTo>
                    <a:pt x="6531" y="6531"/>
                  </a:moveTo>
                  <a:lnTo>
                    <a:pt x="907" y="6531"/>
                  </a:lnTo>
                  <a:lnTo>
                    <a:pt x="604" y="7257"/>
                  </a:lnTo>
                  <a:lnTo>
                    <a:pt x="79" y="12154"/>
                  </a:ln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9"/>
            <p:cNvSpPr/>
            <p:nvPr/>
          </p:nvSpPr>
          <p:spPr>
            <a:xfrm>
              <a:off x="7400108" y="4278086"/>
              <a:ext cx="13065" cy="13064"/>
            </a:xfrm>
            <a:custGeom>
              <a:avLst/>
              <a:gdLst/>
              <a:ahLst/>
              <a:cxnLst/>
              <a:rect l="0" t="0" r="0" b="0"/>
              <a:pathLst>
                <a:path w="13065" h="13064">
                  <a:moveTo>
                    <a:pt x="13064" y="13063"/>
                  </a:moveTo>
                  <a:lnTo>
                    <a:pt x="349" y="13063"/>
                  </a:lnTo>
                  <a:lnTo>
                    <a:pt x="0"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coloradoguy.com/balloona-vista/hot-air-balloon20.jpg"/>
          <p:cNvPicPr>
            <a:picLocks noChangeAspect="1" noChangeArrowheads="1"/>
          </p:cNvPicPr>
          <p:nvPr/>
        </p:nvPicPr>
        <p:blipFill>
          <a:blip r:embed="rId3" cstate="print"/>
          <a:srcRect/>
          <a:stretch>
            <a:fillRect/>
          </a:stretch>
        </p:blipFill>
        <p:spPr bwMode="auto">
          <a:xfrm>
            <a:off x="4648200" y="228600"/>
            <a:ext cx="4279841" cy="5029200"/>
          </a:xfrm>
          <a:prstGeom prst="rect">
            <a:avLst/>
          </a:prstGeom>
          <a:noFill/>
        </p:spPr>
      </p:pic>
      <p:sp>
        <p:nvSpPr>
          <p:cNvPr id="5" name="Rectangle 4"/>
          <p:cNvSpPr/>
          <p:nvPr/>
        </p:nvSpPr>
        <p:spPr>
          <a:xfrm>
            <a:off x="4267200" y="6477000"/>
            <a:ext cx="4572000" cy="230832"/>
          </a:xfrm>
          <a:prstGeom prst="rect">
            <a:avLst/>
          </a:prstGeom>
        </p:spPr>
        <p:txBody>
          <a:bodyPr>
            <a:spAutoFit/>
          </a:bodyPr>
          <a:lstStyle/>
          <a:p>
            <a:r>
              <a:rPr lang="en-US" sz="900" dirty="0" smtClean="0">
                <a:hlinkClick r:id="rId4"/>
              </a:rPr>
              <a:t>http://www.coloradoguy.com/balloona-vista/hotairballoons-buenavista-co.htm</a:t>
            </a:r>
            <a:endParaRPr lang="en-US" sz="900" dirty="0"/>
          </a:p>
        </p:txBody>
      </p:sp>
      <p:pic>
        <p:nvPicPr>
          <p:cNvPr id="31748" name="Picture 4" descr="http://www.usaballoon.com/images/Yadkin_VAlley_NC_HAB-24_sml.jpg"/>
          <p:cNvPicPr>
            <a:picLocks noChangeAspect="1" noChangeArrowheads="1"/>
          </p:cNvPicPr>
          <p:nvPr/>
        </p:nvPicPr>
        <p:blipFill>
          <a:blip r:embed="rId5" cstate="print"/>
          <a:srcRect/>
          <a:stretch>
            <a:fillRect/>
          </a:stretch>
        </p:blipFill>
        <p:spPr bwMode="auto">
          <a:xfrm>
            <a:off x="152400" y="1219200"/>
            <a:ext cx="4572000" cy="3048000"/>
          </a:xfrm>
          <a:prstGeom prst="rect">
            <a:avLst/>
          </a:prstGeom>
          <a:noFill/>
        </p:spPr>
      </p:pic>
      <p:sp>
        <p:nvSpPr>
          <p:cNvPr id="7" name="Rectangle 6"/>
          <p:cNvSpPr/>
          <p:nvPr/>
        </p:nvSpPr>
        <p:spPr>
          <a:xfrm>
            <a:off x="2362200" y="6490156"/>
            <a:ext cx="1718740" cy="215444"/>
          </a:xfrm>
          <a:prstGeom prst="rect">
            <a:avLst/>
          </a:prstGeom>
        </p:spPr>
        <p:txBody>
          <a:bodyPr wrap="none">
            <a:spAutoFit/>
          </a:bodyPr>
          <a:lstStyle/>
          <a:p>
            <a:r>
              <a:rPr lang="en-US" sz="800" dirty="0" smtClean="0">
                <a:hlinkClick r:id="rId6"/>
              </a:rPr>
              <a:t>http://www.usaballoon.com/fly.htm</a:t>
            </a:r>
            <a:endParaRPr lang="en-US" sz="800" dirty="0"/>
          </a:p>
        </p:txBody>
      </p:sp>
      <p:sp>
        <p:nvSpPr>
          <p:cNvPr id="8" name="Oval 7"/>
          <p:cNvSpPr/>
          <p:nvPr/>
        </p:nvSpPr>
        <p:spPr>
          <a:xfrm>
            <a:off x="2057400" y="15240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2819400" y="22098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1524000" y="29718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1676400" y="24384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057400" y="32766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438400" y="26670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p:cNvSpPr/>
          <p:nvPr/>
        </p:nvSpPr>
        <p:spPr>
          <a:xfrm>
            <a:off x="2209800" y="21336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6248400" y="6858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Oval 15"/>
          <p:cNvSpPr/>
          <p:nvPr/>
        </p:nvSpPr>
        <p:spPr>
          <a:xfrm>
            <a:off x="6477000" y="18288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486400" y="26670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p:cNvSpPr/>
          <p:nvPr/>
        </p:nvSpPr>
        <p:spPr>
          <a:xfrm>
            <a:off x="5257800" y="12954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Oval 18"/>
          <p:cNvSpPr/>
          <p:nvPr/>
        </p:nvSpPr>
        <p:spPr>
          <a:xfrm>
            <a:off x="7086600" y="33528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Oval 19"/>
          <p:cNvSpPr/>
          <p:nvPr/>
        </p:nvSpPr>
        <p:spPr>
          <a:xfrm>
            <a:off x="8001000" y="21336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Oval 20"/>
          <p:cNvSpPr/>
          <p:nvPr/>
        </p:nvSpPr>
        <p:spPr>
          <a:xfrm>
            <a:off x="7391400" y="838200"/>
            <a:ext cx="304800" cy="304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extBox 21"/>
          <p:cNvSpPr txBox="1"/>
          <p:nvPr/>
        </p:nvSpPr>
        <p:spPr>
          <a:xfrm>
            <a:off x="228600" y="4343400"/>
            <a:ext cx="4114800" cy="1446550"/>
          </a:xfrm>
          <a:prstGeom prst="rect">
            <a:avLst/>
          </a:prstGeom>
          <a:noFill/>
        </p:spPr>
        <p:txBody>
          <a:bodyPr wrap="square" rtlCol="0">
            <a:spAutoFit/>
          </a:bodyPr>
          <a:lstStyle/>
          <a:p>
            <a:pPr algn="ctr"/>
            <a:r>
              <a:rPr lang="en-US" sz="4400" dirty="0" smtClean="0"/>
              <a:t>Gas + Heat </a:t>
            </a:r>
          </a:p>
          <a:p>
            <a:pPr algn="ctr"/>
            <a:r>
              <a:rPr lang="en-US" sz="4400" dirty="0" smtClean="0"/>
              <a:t>= Expansion!</a:t>
            </a:r>
            <a:endParaRPr lang="en-US" sz="4400" dirty="0"/>
          </a:p>
        </p:txBody>
      </p:sp>
      <p:cxnSp>
        <p:nvCxnSpPr>
          <p:cNvPr id="24" name="Straight Arrow Connector 23"/>
          <p:cNvCxnSpPr/>
          <p:nvPr/>
        </p:nvCxnSpPr>
        <p:spPr>
          <a:xfrm flipV="1">
            <a:off x="1371600" y="3352800"/>
            <a:ext cx="228600" cy="1143000"/>
          </a:xfrm>
          <a:prstGeom prst="straightConnector1">
            <a:avLst/>
          </a:prstGeom>
          <a:ln w="85725" cmpd="db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581400" y="4419600"/>
            <a:ext cx="3124200" cy="304800"/>
          </a:xfrm>
          <a:prstGeom prst="straightConnector1">
            <a:avLst/>
          </a:prstGeom>
          <a:ln w="85725" cmpd="db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 2013 S. Coates</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295400"/>
            <a:ext cx="8229600" cy="5029200"/>
          </a:xfrm>
        </p:spPr>
        <p:txBody>
          <a:bodyPr>
            <a:normAutofit/>
          </a:bodyPr>
          <a:lstStyle/>
          <a:p>
            <a:r>
              <a:rPr lang="en-US" dirty="0" smtClean="0"/>
              <a:t>Two “laws” about gases…</a:t>
            </a:r>
          </a:p>
          <a:p>
            <a:pPr marL="514350" indent="-514350">
              <a:buNone/>
            </a:pPr>
            <a:r>
              <a:rPr lang="en-US" sz="4400" b="1" u="sng" dirty="0" smtClean="0"/>
              <a:t>2. Boyles’ Law</a:t>
            </a:r>
          </a:p>
          <a:p>
            <a:pPr marL="514350" indent="-514350"/>
            <a:r>
              <a:rPr lang="en-US" sz="3600" dirty="0" smtClean="0"/>
              <a:t>Volume (of gas) and Pressure</a:t>
            </a:r>
          </a:p>
          <a:p>
            <a:pPr marL="514350" indent="-514350"/>
            <a:r>
              <a:rPr lang="en-US" sz="3600" dirty="0" smtClean="0"/>
              <a:t>When pressure goes </a:t>
            </a:r>
            <a:r>
              <a:rPr lang="en-US" sz="3600" b="1" dirty="0" smtClean="0">
                <a:solidFill>
                  <a:schemeClr val="accent3">
                    <a:lumMod val="50000"/>
                  </a:schemeClr>
                </a:solidFill>
              </a:rPr>
              <a:t>up</a:t>
            </a:r>
            <a:r>
              <a:rPr lang="en-US" sz="3600" dirty="0" smtClean="0"/>
              <a:t>, volume goes down</a:t>
            </a:r>
          </a:p>
          <a:p>
            <a:pPr marL="514350" indent="-514350"/>
            <a:r>
              <a:rPr lang="en-US" sz="3600" dirty="0" smtClean="0"/>
              <a:t>When pressure goes </a:t>
            </a:r>
            <a:r>
              <a:rPr lang="en-US" sz="3600" b="1" dirty="0" smtClean="0">
                <a:solidFill>
                  <a:schemeClr val="accent3">
                    <a:lumMod val="50000"/>
                  </a:schemeClr>
                </a:solidFill>
              </a:rPr>
              <a:t>down</a:t>
            </a:r>
            <a:r>
              <a:rPr lang="en-US" sz="3600" dirty="0" smtClean="0"/>
              <a:t>, volume goes up</a:t>
            </a:r>
            <a:endParaRPr lang="en-US" sz="3600" dirty="0"/>
          </a:p>
        </p:txBody>
      </p:sp>
      <p:sp>
        <p:nvSpPr>
          <p:cNvPr id="4" name="Footer Placeholder 3"/>
          <p:cNvSpPr>
            <a:spLocks noGrp="1"/>
          </p:cNvSpPr>
          <p:nvPr>
            <p:ph type="ftr" sz="quarter" idx="11"/>
          </p:nvPr>
        </p:nvSpPr>
        <p:spPr/>
        <p:txBody>
          <a:bodyPr/>
          <a:lstStyle/>
          <a:p>
            <a:r>
              <a:rPr lang="en-US" smtClean="0"/>
              <a:t>© 2013 S. Coates</a:t>
            </a:r>
            <a:endParaRPr lang="en-US"/>
          </a:p>
        </p:txBody>
      </p:sp>
      <p:grpSp>
        <p:nvGrpSpPr>
          <p:cNvPr id="5" name="Group 4"/>
          <p:cNvGrpSpPr/>
          <p:nvPr/>
        </p:nvGrpSpPr>
        <p:grpSpPr>
          <a:xfrm>
            <a:off x="5638800" y="1066800"/>
            <a:ext cx="3048000" cy="1862048"/>
            <a:chOff x="5715000" y="990600"/>
            <a:chExt cx="3048000" cy="1862048"/>
          </a:xfrm>
        </p:grpSpPr>
        <p:sp>
          <p:nvSpPr>
            <p:cNvPr id="6" name="TextBox 5"/>
            <p:cNvSpPr txBox="1"/>
            <p:nvPr/>
          </p:nvSpPr>
          <p:spPr>
            <a:xfrm>
              <a:off x="5867400" y="990600"/>
              <a:ext cx="838200" cy="1862048"/>
            </a:xfrm>
            <a:prstGeom prst="rect">
              <a:avLst/>
            </a:prstGeom>
            <a:noFill/>
          </p:spPr>
          <p:txBody>
            <a:bodyPr wrap="square" rtlCol="0">
              <a:spAutoFit/>
            </a:bodyPr>
            <a:lstStyle/>
            <a:p>
              <a:pPr algn="ctr"/>
              <a:r>
                <a:rPr lang="en-US" sz="11500" b="1" dirty="0" smtClean="0">
                  <a:solidFill>
                    <a:schemeClr val="tx2"/>
                  </a:solidFill>
                </a:rPr>
                <a:t>V</a:t>
              </a:r>
              <a:endParaRPr lang="en-US" sz="11500" b="1" dirty="0">
                <a:solidFill>
                  <a:schemeClr val="tx2"/>
                </a:solidFill>
              </a:endParaRPr>
            </a:p>
          </p:txBody>
        </p:sp>
        <p:sp>
          <p:nvSpPr>
            <p:cNvPr id="7" name="TextBox 6"/>
            <p:cNvSpPr txBox="1"/>
            <p:nvPr/>
          </p:nvSpPr>
          <p:spPr>
            <a:xfrm>
              <a:off x="7924800" y="990600"/>
              <a:ext cx="838200" cy="1862048"/>
            </a:xfrm>
            <a:prstGeom prst="rect">
              <a:avLst/>
            </a:prstGeom>
            <a:noFill/>
          </p:spPr>
          <p:txBody>
            <a:bodyPr wrap="square" rtlCol="0">
              <a:spAutoFit/>
            </a:bodyPr>
            <a:lstStyle/>
            <a:p>
              <a:pPr algn="ctr"/>
              <a:r>
                <a:rPr lang="en-US" sz="11500" b="1" dirty="0" smtClean="0">
                  <a:solidFill>
                    <a:schemeClr val="tx2"/>
                  </a:solidFill>
                </a:rPr>
                <a:t>P</a:t>
              </a:r>
              <a:endParaRPr lang="en-US" sz="11500" b="1" dirty="0">
                <a:solidFill>
                  <a:schemeClr val="tx2"/>
                </a:solidFill>
              </a:endParaRPr>
            </a:p>
          </p:txBody>
        </p:sp>
        <p:cxnSp>
          <p:nvCxnSpPr>
            <p:cNvPr id="8" name="Straight Arrow Connector 7"/>
            <p:cNvCxnSpPr/>
            <p:nvPr/>
          </p:nvCxnSpPr>
          <p:spPr>
            <a:xfrm flipV="1">
              <a:off x="5715000" y="1371600"/>
              <a:ext cx="0" cy="1066800"/>
            </a:xfrm>
            <a:prstGeom prst="straightConnector1">
              <a:avLst/>
            </a:prstGeom>
            <a:ln w="952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772400" y="1371600"/>
              <a:ext cx="0" cy="1143000"/>
            </a:xfrm>
            <a:prstGeom prst="straightConnector1">
              <a:avLst/>
            </a:prstGeom>
            <a:ln w="952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29400" y="990600"/>
              <a:ext cx="838200" cy="1862048"/>
            </a:xfrm>
            <a:prstGeom prst="rect">
              <a:avLst/>
            </a:prstGeom>
            <a:noFill/>
          </p:spPr>
          <p:txBody>
            <a:bodyPr wrap="square" rtlCol="0">
              <a:spAutoFit/>
            </a:bodyPr>
            <a:lstStyle/>
            <a:p>
              <a:pPr algn="ctr"/>
              <a:r>
                <a:rPr lang="en-US" sz="11500" b="1" dirty="0" smtClean="0"/>
                <a:t>=</a:t>
              </a:r>
              <a:endParaRPr lang="en-US" sz="11500" b="1" dirty="0"/>
            </a:p>
          </p:txBody>
        </p:sp>
      </p:grpSp>
      <p:grpSp>
        <p:nvGrpSpPr>
          <p:cNvPr id="66" name="SMARTInkShape-Group13"/>
          <p:cNvGrpSpPr/>
          <p:nvPr/>
        </p:nvGrpSpPr>
        <p:grpSpPr>
          <a:xfrm>
            <a:off x="734288" y="1792782"/>
            <a:ext cx="2256804" cy="310339"/>
            <a:chOff x="734288" y="1792782"/>
            <a:chExt cx="2256804" cy="310339"/>
          </a:xfrm>
        </p:grpSpPr>
        <p:sp>
          <p:nvSpPr>
            <p:cNvPr id="54" name="SMARTInkShape-50"/>
            <p:cNvSpPr/>
            <p:nvPr/>
          </p:nvSpPr>
          <p:spPr>
            <a:xfrm>
              <a:off x="1645947" y="1913709"/>
              <a:ext cx="182854" cy="156755"/>
            </a:xfrm>
            <a:custGeom>
              <a:avLst/>
              <a:gdLst/>
              <a:ahLst/>
              <a:cxnLst/>
              <a:rect l="0" t="0" r="0" b="0"/>
              <a:pathLst>
                <a:path w="182854" h="156755">
                  <a:moveTo>
                    <a:pt x="143665" y="0"/>
                  </a:moveTo>
                  <a:lnTo>
                    <a:pt x="140197" y="3467"/>
                  </a:lnTo>
                  <a:lnTo>
                    <a:pt x="136560" y="5169"/>
                  </a:lnTo>
                  <a:lnTo>
                    <a:pt x="105622" y="16237"/>
                  </a:lnTo>
                  <a:lnTo>
                    <a:pt x="73700" y="34860"/>
                  </a:lnTo>
                  <a:lnTo>
                    <a:pt x="47213" y="46124"/>
                  </a:lnTo>
                  <a:lnTo>
                    <a:pt x="27075" y="60983"/>
                  </a:lnTo>
                  <a:lnTo>
                    <a:pt x="7876" y="70825"/>
                  </a:lnTo>
                  <a:lnTo>
                    <a:pt x="1001" y="77379"/>
                  </a:lnTo>
                  <a:lnTo>
                    <a:pt x="63" y="83913"/>
                  </a:lnTo>
                  <a:lnTo>
                    <a:pt x="0" y="88080"/>
                  </a:lnTo>
                  <a:lnTo>
                    <a:pt x="716" y="89200"/>
                  </a:lnTo>
                  <a:lnTo>
                    <a:pt x="1920" y="89946"/>
                  </a:lnTo>
                  <a:lnTo>
                    <a:pt x="3448" y="90444"/>
                  </a:lnTo>
                  <a:lnTo>
                    <a:pt x="13207" y="96478"/>
                  </a:lnTo>
                  <a:lnTo>
                    <a:pt x="36386" y="104564"/>
                  </a:lnTo>
                  <a:lnTo>
                    <a:pt x="44064" y="108794"/>
                  </a:lnTo>
                  <a:lnTo>
                    <a:pt x="54484" y="111096"/>
                  </a:lnTo>
                  <a:lnTo>
                    <a:pt x="63215" y="115325"/>
                  </a:lnTo>
                  <a:lnTo>
                    <a:pt x="83005" y="120738"/>
                  </a:lnTo>
                  <a:lnTo>
                    <a:pt x="97411" y="128824"/>
                  </a:lnTo>
                  <a:lnTo>
                    <a:pt x="128822" y="138644"/>
                  </a:lnTo>
                  <a:lnTo>
                    <a:pt x="134891" y="141448"/>
                  </a:lnTo>
                  <a:lnTo>
                    <a:pt x="145742" y="143752"/>
                  </a:lnTo>
                  <a:lnTo>
                    <a:pt x="156277" y="148729"/>
                  </a:lnTo>
                  <a:lnTo>
                    <a:pt x="174127" y="150890"/>
                  </a:lnTo>
                  <a:lnTo>
                    <a:pt x="182853" y="15675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51"/>
            <p:cNvSpPr/>
            <p:nvPr/>
          </p:nvSpPr>
          <p:spPr>
            <a:xfrm>
              <a:off x="1632857" y="1829079"/>
              <a:ext cx="19595" cy="247916"/>
            </a:xfrm>
            <a:custGeom>
              <a:avLst/>
              <a:gdLst/>
              <a:ahLst/>
              <a:cxnLst/>
              <a:rect l="0" t="0" r="0" b="0"/>
              <a:pathLst>
                <a:path w="19595" h="247916">
                  <a:moveTo>
                    <a:pt x="19594" y="32378"/>
                  </a:moveTo>
                  <a:lnTo>
                    <a:pt x="16127" y="28911"/>
                  </a:lnTo>
                  <a:lnTo>
                    <a:pt x="14425" y="25273"/>
                  </a:lnTo>
                  <a:lnTo>
                    <a:pt x="13143" y="10573"/>
                  </a:lnTo>
                  <a:lnTo>
                    <a:pt x="12390" y="9133"/>
                  </a:lnTo>
                  <a:lnTo>
                    <a:pt x="11163" y="8173"/>
                  </a:lnTo>
                  <a:lnTo>
                    <a:pt x="7446" y="6632"/>
                  </a:lnTo>
                  <a:lnTo>
                    <a:pt x="6938" y="4486"/>
                  </a:lnTo>
                  <a:lnTo>
                    <a:pt x="6555" y="0"/>
                  </a:lnTo>
                  <a:lnTo>
                    <a:pt x="6539" y="3271"/>
                  </a:lnTo>
                  <a:lnTo>
                    <a:pt x="4599" y="6863"/>
                  </a:lnTo>
                  <a:lnTo>
                    <a:pt x="2044" y="10878"/>
                  </a:lnTo>
                  <a:lnTo>
                    <a:pt x="404" y="19369"/>
                  </a:lnTo>
                  <a:lnTo>
                    <a:pt x="5" y="49916"/>
                  </a:lnTo>
                  <a:lnTo>
                    <a:pt x="0" y="82542"/>
                  </a:lnTo>
                  <a:lnTo>
                    <a:pt x="0" y="112212"/>
                  </a:lnTo>
                  <a:lnTo>
                    <a:pt x="726" y="133132"/>
                  </a:lnTo>
                  <a:lnTo>
                    <a:pt x="6128" y="161107"/>
                  </a:lnTo>
                  <a:lnTo>
                    <a:pt x="6521" y="190615"/>
                  </a:lnTo>
                  <a:lnTo>
                    <a:pt x="6531" y="217347"/>
                  </a:lnTo>
                  <a:lnTo>
                    <a:pt x="4596" y="221750"/>
                  </a:lnTo>
                  <a:lnTo>
                    <a:pt x="908" y="227023"/>
                  </a:lnTo>
                  <a:lnTo>
                    <a:pt x="80" y="233830"/>
                  </a:lnTo>
                  <a:lnTo>
                    <a:pt x="0" y="247915"/>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52"/>
            <p:cNvSpPr/>
            <p:nvPr/>
          </p:nvSpPr>
          <p:spPr>
            <a:xfrm>
              <a:off x="1391197" y="1913713"/>
              <a:ext cx="163284" cy="161753"/>
            </a:xfrm>
            <a:custGeom>
              <a:avLst/>
              <a:gdLst/>
              <a:ahLst/>
              <a:cxnLst/>
              <a:rect l="0" t="0" r="0" b="0"/>
              <a:pathLst>
                <a:path w="163284" h="161753">
                  <a:moveTo>
                    <a:pt x="163283" y="26121"/>
                  </a:moveTo>
                  <a:lnTo>
                    <a:pt x="145790" y="9354"/>
                  </a:lnTo>
                  <a:lnTo>
                    <a:pt x="139312" y="7365"/>
                  </a:lnTo>
                  <a:lnTo>
                    <a:pt x="134970" y="6899"/>
                  </a:lnTo>
                  <a:lnTo>
                    <a:pt x="130621" y="4757"/>
                  </a:lnTo>
                  <a:lnTo>
                    <a:pt x="126270" y="2112"/>
                  </a:lnTo>
                  <a:lnTo>
                    <a:pt x="117562" y="414"/>
                  </a:lnTo>
                  <a:lnTo>
                    <a:pt x="86962" y="0"/>
                  </a:lnTo>
                  <a:lnTo>
                    <a:pt x="76242" y="723"/>
                  </a:lnTo>
                  <a:lnTo>
                    <a:pt x="63427" y="5619"/>
                  </a:lnTo>
                  <a:lnTo>
                    <a:pt x="49995" y="7073"/>
                  </a:lnTo>
                  <a:lnTo>
                    <a:pt x="41985" y="11688"/>
                  </a:lnTo>
                  <a:lnTo>
                    <a:pt x="35016" y="16926"/>
                  </a:lnTo>
                  <a:lnTo>
                    <a:pt x="26160" y="20999"/>
                  </a:lnTo>
                  <a:lnTo>
                    <a:pt x="10885" y="34912"/>
                  </a:lnTo>
                  <a:lnTo>
                    <a:pt x="8465" y="39221"/>
                  </a:lnTo>
                  <a:lnTo>
                    <a:pt x="6663" y="43555"/>
                  </a:lnTo>
                  <a:lnTo>
                    <a:pt x="3444" y="47900"/>
                  </a:lnTo>
                  <a:lnTo>
                    <a:pt x="1529" y="54186"/>
                  </a:lnTo>
                  <a:lnTo>
                    <a:pt x="9" y="86804"/>
                  </a:lnTo>
                  <a:lnTo>
                    <a:pt x="0" y="99229"/>
                  </a:lnTo>
                  <a:lnTo>
                    <a:pt x="1934" y="104092"/>
                  </a:lnTo>
                  <a:lnTo>
                    <a:pt x="4486" y="108672"/>
                  </a:lnTo>
                  <a:lnTo>
                    <a:pt x="9727" y="123182"/>
                  </a:lnTo>
                  <a:lnTo>
                    <a:pt x="15540" y="131886"/>
                  </a:lnTo>
                  <a:lnTo>
                    <a:pt x="19726" y="134814"/>
                  </a:lnTo>
                  <a:lnTo>
                    <a:pt x="24006" y="136841"/>
                  </a:lnTo>
                  <a:lnTo>
                    <a:pt x="44267" y="153895"/>
                  </a:lnTo>
                  <a:lnTo>
                    <a:pt x="75884" y="161752"/>
                  </a:lnTo>
                  <a:lnTo>
                    <a:pt x="99166" y="160893"/>
                  </a:lnTo>
                  <a:lnTo>
                    <a:pt x="129572" y="154101"/>
                  </a:lnTo>
                  <a:lnTo>
                    <a:pt x="143689" y="15021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53"/>
            <p:cNvSpPr/>
            <p:nvPr/>
          </p:nvSpPr>
          <p:spPr>
            <a:xfrm>
              <a:off x="1162602" y="1933383"/>
              <a:ext cx="241656" cy="143312"/>
            </a:xfrm>
            <a:custGeom>
              <a:avLst/>
              <a:gdLst/>
              <a:ahLst/>
              <a:cxnLst/>
              <a:rect l="0" t="0" r="0" b="0"/>
              <a:pathLst>
                <a:path w="241656" h="143312">
                  <a:moveTo>
                    <a:pt x="130621" y="6451"/>
                  </a:moveTo>
                  <a:lnTo>
                    <a:pt x="121530" y="6451"/>
                  </a:lnTo>
                  <a:lnTo>
                    <a:pt x="117388" y="4516"/>
                  </a:lnTo>
                  <a:lnTo>
                    <a:pt x="113128" y="1963"/>
                  </a:lnTo>
                  <a:lnTo>
                    <a:pt x="104480" y="323"/>
                  </a:lnTo>
                  <a:lnTo>
                    <a:pt x="95784" y="0"/>
                  </a:lnTo>
                  <a:lnTo>
                    <a:pt x="91431" y="1891"/>
                  </a:lnTo>
                  <a:lnTo>
                    <a:pt x="87077" y="4424"/>
                  </a:lnTo>
                  <a:lnTo>
                    <a:pt x="61557" y="13050"/>
                  </a:lnTo>
                  <a:lnTo>
                    <a:pt x="52363" y="18022"/>
                  </a:lnTo>
                  <a:lnTo>
                    <a:pt x="50146" y="18520"/>
                  </a:lnTo>
                  <a:lnTo>
                    <a:pt x="43559" y="22687"/>
                  </a:lnTo>
                  <a:lnTo>
                    <a:pt x="13055" y="52175"/>
                  </a:lnTo>
                  <a:lnTo>
                    <a:pt x="9427" y="56527"/>
                  </a:lnTo>
                  <a:lnTo>
                    <a:pt x="1524" y="76935"/>
                  </a:lnTo>
                  <a:lnTo>
                    <a:pt x="4" y="109582"/>
                  </a:lnTo>
                  <a:lnTo>
                    <a:pt x="0" y="112216"/>
                  </a:lnTo>
                  <a:lnTo>
                    <a:pt x="1931" y="117079"/>
                  </a:lnTo>
                  <a:lnTo>
                    <a:pt x="5617" y="122646"/>
                  </a:lnTo>
                  <a:lnTo>
                    <a:pt x="7070" y="128961"/>
                  </a:lnTo>
                  <a:lnTo>
                    <a:pt x="9911" y="132987"/>
                  </a:lnTo>
                  <a:lnTo>
                    <a:pt x="13593" y="135261"/>
                  </a:lnTo>
                  <a:lnTo>
                    <a:pt x="17648" y="136997"/>
                  </a:lnTo>
                  <a:lnTo>
                    <a:pt x="24012" y="141329"/>
                  </a:lnTo>
                  <a:lnTo>
                    <a:pt x="30493" y="142935"/>
                  </a:lnTo>
                  <a:lnTo>
                    <a:pt x="34836" y="143311"/>
                  </a:lnTo>
                  <a:lnTo>
                    <a:pt x="55993" y="136942"/>
                  </a:lnTo>
                  <a:lnTo>
                    <a:pt x="74096" y="126717"/>
                  </a:lnTo>
                  <a:lnTo>
                    <a:pt x="82103" y="124091"/>
                  </a:lnTo>
                  <a:lnTo>
                    <a:pt x="103584" y="105228"/>
                  </a:lnTo>
                  <a:lnTo>
                    <a:pt x="107719" y="99217"/>
                  </a:lnTo>
                  <a:lnTo>
                    <a:pt x="111982" y="91752"/>
                  </a:lnTo>
                  <a:lnTo>
                    <a:pt x="119924" y="82729"/>
                  </a:lnTo>
                  <a:lnTo>
                    <a:pt x="122238" y="76396"/>
                  </a:lnTo>
                  <a:lnTo>
                    <a:pt x="124571" y="61490"/>
                  </a:lnTo>
                  <a:lnTo>
                    <a:pt x="129211" y="52292"/>
                  </a:lnTo>
                  <a:lnTo>
                    <a:pt x="130342" y="43486"/>
                  </a:lnTo>
                  <a:lnTo>
                    <a:pt x="128562" y="39119"/>
                  </a:lnTo>
                  <a:lnTo>
                    <a:pt x="126077" y="34759"/>
                  </a:lnTo>
                  <a:lnTo>
                    <a:pt x="124264" y="26180"/>
                  </a:lnTo>
                  <a:lnTo>
                    <a:pt x="124167" y="22961"/>
                  </a:lnTo>
                  <a:lnTo>
                    <a:pt x="123415" y="21812"/>
                  </a:lnTo>
                  <a:lnTo>
                    <a:pt x="122189" y="21046"/>
                  </a:lnTo>
                  <a:lnTo>
                    <a:pt x="117558" y="19514"/>
                  </a:lnTo>
                  <a:lnTo>
                    <a:pt x="117558" y="29244"/>
                  </a:lnTo>
                  <a:lnTo>
                    <a:pt x="119493" y="33030"/>
                  </a:lnTo>
                  <a:lnTo>
                    <a:pt x="122047" y="37133"/>
                  </a:lnTo>
                  <a:lnTo>
                    <a:pt x="123484" y="44248"/>
                  </a:lnTo>
                  <a:lnTo>
                    <a:pt x="124636" y="54501"/>
                  </a:lnTo>
                  <a:lnTo>
                    <a:pt x="129251" y="62457"/>
                  </a:lnTo>
                  <a:lnTo>
                    <a:pt x="140852" y="76067"/>
                  </a:lnTo>
                  <a:lnTo>
                    <a:pt x="142425" y="80451"/>
                  </a:lnTo>
                  <a:lnTo>
                    <a:pt x="146995" y="84818"/>
                  </a:lnTo>
                  <a:lnTo>
                    <a:pt x="152413" y="89178"/>
                  </a:lnTo>
                  <a:lnTo>
                    <a:pt x="171292" y="112223"/>
                  </a:lnTo>
                  <a:lnTo>
                    <a:pt x="176032" y="115147"/>
                  </a:lnTo>
                  <a:lnTo>
                    <a:pt x="207837" y="127175"/>
                  </a:lnTo>
                  <a:lnTo>
                    <a:pt x="241655" y="130548"/>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54"/>
            <p:cNvSpPr/>
            <p:nvPr/>
          </p:nvSpPr>
          <p:spPr>
            <a:xfrm>
              <a:off x="734288" y="1792782"/>
              <a:ext cx="375690" cy="290745"/>
            </a:xfrm>
            <a:custGeom>
              <a:avLst/>
              <a:gdLst/>
              <a:ahLst/>
              <a:cxnLst/>
              <a:rect l="0" t="0" r="0" b="0"/>
              <a:pathLst>
                <a:path w="375690" h="290745">
                  <a:moveTo>
                    <a:pt x="3763" y="101332"/>
                  </a:moveTo>
                  <a:lnTo>
                    <a:pt x="3763" y="97865"/>
                  </a:lnTo>
                  <a:lnTo>
                    <a:pt x="1828" y="94227"/>
                  </a:lnTo>
                  <a:lnTo>
                    <a:pt x="296" y="92241"/>
                  </a:lnTo>
                  <a:lnTo>
                    <a:pt x="0" y="90917"/>
                  </a:lnTo>
                  <a:lnTo>
                    <a:pt x="529" y="90035"/>
                  </a:lnTo>
                  <a:lnTo>
                    <a:pt x="1607" y="89446"/>
                  </a:lnTo>
                  <a:lnTo>
                    <a:pt x="2326" y="88328"/>
                  </a:lnTo>
                  <a:lnTo>
                    <a:pt x="3124" y="85151"/>
                  </a:lnTo>
                  <a:lnTo>
                    <a:pt x="3707" y="67323"/>
                  </a:lnTo>
                  <a:lnTo>
                    <a:pt x="5177" y="64871"/>
                  </a:lnTo>
                  <a:lnTo>
                    <a:pt x="12730" y="57953"/>
                  </a:lnTo>
                  <a:lnTo>
                    <a:pt x="17064" y="51306"/>
                  </a:lnTo>
                  <a:lnTo>
                    <a:pt x="47485" y="33843"/>
                  </a:lnTo>
                  <a:lnTo>
                    <a:pt x="71292" y="20778"/>
                  </a:lnTo>
                  <a:lnTo>
                    <a:pt x="103787" y="11464"/>
                  </a:lnTo>
                  <a:lnTo>
                    <a:pt x="121304" y="5176"/>
                  </a:lnTo>
                  <a:lnTo>
                    <a:pt x="152622" y="1585"/>
                  </a:lnTo>
                  <a:lnTo>
                    <a:pt x="157431" y="0"/>
                  </a:lnTo>
                  <a:lnTo>
                    <a:pt x="166645" y="174"/>
                  </a:lnTo>
                  <a:lnTo>
                    <a:pt x="195941" y="7725"/>
                  </a:lnTo>
                  <a:lnTo>
                    <a:pt x="207864" y="9976"/>
                  </a:lnTo>
                  <a:lnTo>
                    <a:pt x="216315" y="14917"/>
                  </a:lnTo>
                  <a:lnTo>
                    <a:pt x="234509" y="31690"/>
                  </a:lnTo>
                  <a:lnTo>
                    <a:pt x="236945" y="36030"/>
                  </a:lnTo>
                  <a:lnTo>
                    <a:pt x="244404" y="56882"/>
                  </a:lnTo>
                  <a:lnTo>
                    <a:pt x="243037" y="63676"/>
                  </a:lnTo>
                  <a:lnTo>
                    <a:pt x="240122" y="75660"/>
                  </a:lnTo>
                  <a:lnTo>
                    <a:pt x="238714" y="83391"/>
                  </a:lnTo>
                  <a:lnTo>
                    <a:pt x="233842" y="91823"/>
                  </a:lnTo>
                  <a:lnTo>
                    <a:pt x="210439" y="122612"/>
                  </a:lnTo>
                  <a:lnTo>
                    <a:pt x="204960" y="128449"/>
                  </a:lnTo>
                  <a:lnTo>
                    <a:pt x="172487" y="147006"/>
                  </a:lnTo>
                  <a:lnTo>
                    <a:pt x="144630" y="163742"/>
                  </a:lnTo>
                  <a:lnTo>
                    <a:pt x="113885" y="172157"/>
                  </a:lnTo>
                  <a:lnTo>
                    <a:pt x="95214" y="173178"/>
                  </a:lnTo>
                  <a:lnTo>
                    <a:pt x="95204" y="167554"/>
                  </a:lnTo>
                  <a:lnTo>
                    <a:pt x="126928" y="144849"/>
                  </a:lnTo>
                  <a:lnTo>
                    <a:pt x="156236" y="135560"/>
                  </a:lnTo>
                  <a:lnTo>
                    <a:pt x="173595" y="129273"/>
                  </a:lnTo>
                  <a:lnTo>
                    <a:pt x="186648" y="126061"/>
                  </a:lnTo>
                  <a:lnTo>
                    <a:pt x="196080" y="123208"/>
                  </a:lnTo>
                  <a:lnTo>
                    <a:pt x="228130" y="121127"/>
                  </a:lnTo>
                  <a:lnTo>
                    <a:pt x="259282" y="120944"/>
                  </a:lnTo>
                  <a:lnTo>
                    <a:pt x="286915" y="122863"/>
                  </a:lnTo>
                  <a:lnTo>
                    <a:pt x="314965" y="128990"/>
                  </a:lnTo>
                  <a:lnTo>
                    <a:pt x="335302" y="138720"/>
                  </a:lnTo>
                  <a:lnTo>
                    <a:pt x="338000" y="139320"/>
                  </a:lnTo>
                  <a:lnTo>
                    <a:pt x="342934" y="143858"/>
                  </a:lnTo>
                  <a:lnTo>
                    <a:pt x="348272" y="149987"/>
                  </a:lnTo>
                  <a:lnTo>
                    <a:pt x="357985" y="157517"/>
                  </a:lnTo>
                  <a:lnTo>
                    <a:pt x="373276" y="184173"/>
                  </a:lnTo>
                  <a:lnTo>
                    <a:pt x="375689" y="200492"/>
                  </a:lnTo>
                  <a:lnTo>
                    <a:pt x="373957" y="205396"/>
                  </a:lnTo>
                  <a:lnTo>
                    <a:pt x="371494" y="209994"/>
                  </a:lnTo>
                  <a:lnTo>
                    <a:pt x="366316" y="224517"/>
                  </a:lnTo>
                  <a:lnTo>
                    <a:pt x="356325" y="238085"/>
                  </a:lnTo>
                  <a:lnTo>
                    <a:pt x="344831" y="249325"/>
                  </a:lnTo>
                  <a:lnTo>
                    <a:pt x="318902" y="268245"/>
                  </a:lnTo>
                  <a:lnTo>
                    <a:pt x="295987" y="276109"/>
                  </a:lnTo>
                  <a:lnTo>
                    <a:pt x="286856" y="281489"/>
                  </a:lnTo>
                  <a:lnTo>
                    <a:pt x="258365" y="289223"/>
                  </a:lnTo>
                  <a:lnTo>
                    <a:pt x="228002" y="290655"/>
                  </a:lnTo>
                  <a:lnTo>
                    <a:pt x="196409" y="290740"/>
                  </a:lnTo>
                  <a:lnTo>
                    <a:pt x="165368" y="290744"/>
                  </a:lnTo>
                  <a:lnTo>
                    <a:pt x="158319" y="290018"/>
                  </a:lnTo>
                  <a:lnTo>
                    <a:pt x="145562" y="285120"/>
                  </a:lnTo>
                  <a:lnTo>
                    <a:pt x="130054" y="283540"/>
                  </a:lnTo>
                  <a:lnTo>
                    <a:pt x="122622" y="278596"/>
                  </a:lnTo>
                  <a:lnTo>
                    <a:pt x="115819" y="277761"/>
                  </a:lnTo>
                  <a:lnTo>
                    <a:pt x="108266" y="27114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55"/>
            <p:cNvSpPr/>
            <p:nvPr/>
          </p:nvSpPr>
          <p:spPr>
            <a:xfrm>
              <a:off x="796834" y="1867988"/>
              <a:ext cx="32658" cy="182882"/>
            </a:xfrm>
            <a:custGeom>
              <a:avLst/>
              <a:gdLst/>
              <a:ahLst/>
              <a:cxnLst/>
              <a:rect l="0" t="0" r="0" b="0"/>
              <a:pathLst>
                <a:path w="32658" h="182882">
                  <a:moveTo>
                    <a:pt x="6532" y="0"/>
                  </a:moveTo>
                  <a:lnTo>
                    <a:pt x="24" y="0"/>
                  </a:lnTo>
                  <a:lnTo>
                    <a:pt x="0" y="9919"/>
                  </a:lnTo>
                  <a:lnTo>
                    <a:pt x="1935" y="13601"/>
                  </a:lnTo>
                  <a:lnTo>
                    <a:pt x="4489" y="17657"/>
                  </a:lnTo>
                  <a:lnTo>
                    <a:pt x="6128" y="26173"/>
                  </a:lnTo>
                  <a:lnTo>
                    <a:pt x="7078" y="31227"/>
                  </a:lnTo>
                  <a:lnTo>
                    <a:pt x="12132" y="46993"/>
                  </a:lnTo>
                  <a:lnTo>
                    <a:pt x="9116" y="61642"/>
                  </a:lnTo>
                  <a:lnTo>
                    <a:pt x="12976" y="93218"/>
                  </a:lnTo>
                  <a:lnTo>
                    <a:pt x="13058" y="118557"/>
                  </a:lnTo>
                  <a:lnTo>
                    <a:pt x="14996" y="123571"/>
                  </a:lnTo>
                  <a:lnTo>
                    <a:pt x="16529" y="125923"/>
                  </a:lnTo>
                  <a:lnTo>
                    <a:pt x="18686" y="136169"/>
                  </a:lnTo>
                  <a:lnTo>
                    <a:pt x="20141" y="147420"/>
                  </a:lnTo>
                  <a:lnTo>
                    <a:pt x="24729" y="156631"/>
                  </a:lnTo>
                  <a:lnTo>
                    <a:pt x="26668" y="163861"/>
                  </a:lnTo>
                  <a:lnTo>
                    <a:pt x="32036" y="175787"/>
                  </a:lnTo>
                  <a:lnTo>
                    <a:pt x="32657" y="18288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56"/>
            <p:cNvSpPr/>
            <p:nvPr/>
          </p:nvSpPr>
          <p:spPr>
            <a:xfrm>
              <a:off x="1854926" y="1926771"/>
              <a:ext cx="202475" cy="169793"/>
            </a:xfrm>
            <a:custGeom>
              <a:avLst/>
              <a:gdLst/>
              <a:ahLst/>
              <a:cxnLst/>
              <a:rect l="0" t="0" r="0" b="0"/>
              <a:pathLst>
                <a:path w="202475" h="169793">
                  <a:moveTo>
                    <a:pt x="0" y="19595"/>
                  </a:moveTo>
                  <a:lnTo>
                    <a:pt x="0" y="35137"/>
                  </a:lnTo>
                  <a:lnTo>
                    <a:pt x="8063" y="63561"/>
                  </a:lnTo>
                  <a:lnTo>
                    <a:pt x="10840" y="69615"/>
                  </a:lnTo>
                  <a:lnTo>
                    <a:pt x="13004" y="102247"/>
                  </a:lnTo>
                  <a:lnTo>
                    <a:pt x="13771" y="113108"/>
                  </a:lnTo>
                  <a:lnTo>
                    <a:pt x="18229" y="125582"/>
                  </a:lnTo>
                  <a:lnTo>
                    <a:pt x="19713" y="132740"/>
                  </a:lnTo>
                  <a:lnTo>
                    <a:pt x="24644" y="143249"/>
                  </a:lnTo>
                  <a:lnTo>
                    <a:pt x="25138" y="145574"/>
                  </a:lnTo>
                  <a:lnTo>
                    <a:pt x="31994" y="156603"/>
                  </a:lnTo>
                  <a:lnTo>
                    <a:pt x="32362" y="159832"/>
                  </a:lnTo>
                  <a:lnTo>
                    <a:pt x="33186" y="160983"/>
                  </a:lnTo>
                  <a:lnTo>
                    <a:pt x="34461" y="161751"/>
                  </a:lnTo>
                  <a:lnTo>
                    <a:pt x="36037" y="162263"/>
                  </a:lnTo>
                  <a:lnTo>
                    <a:pt x="37087" y="163330"/>
                  </a:lnTo>
                  <a:lnTo>
                    <a:pt x="38255" y="166450"/>
                  </a:lnTo>
                  <a:lnTo>
                    <a:pt x="39292" y="167573"/>
                  </a:lnTo>
                  <a:lnTo>
                    <a:pt x="45426" y="169730"/>
                  </a:lnTo>
                  <a:lnTo>
                    <a:pt x="49100" y="169792"/>
                  </a:lnTo>
                  <a:lnTo>
                    <a:pt x="50151" y="169075"/>
                  </a:lnTo>
                  <a:lnTo>
                    <a:pt x="50851" y="167871"/>
                  </a:lnTo>
                  <a:lnTo>
                    <a:pt x="51318" y="166343"/>
                  </a:lnTo>
                  <a:lnTo>
                    <a:pt x="57298" y="156584"/>
                  </a:lnTo>
                  <a:lnTo>
                    <a:pt x="68487" y="125250"/>
                  </a:lnTo>
                  <a:lnTo>
                    <a:pt x="73339" y="106304"/>
                  </a:lnTo>
                  <a:lnTo>
                    <a:pt x="76138" y="100223"/>
                  </a:lnTo>
                  <a:lnTo>
                    <a:pt x="80181" y="71723"/>
                  </a:lnTo>
                  <a:lnTo>
                    <a:pt x="89955" y="40717"/>
                  </a:lnTo>
                  <a:lnTo>
                    <a:pt x="91505" y="35514"/>
                  </a:lnTo>
                  <a:lnTo>
                    <a:pt x="102699" y="19634"/>
                  </a:lnTo>
                  <a:lnTo>
                    <a:pt x="104471" y="6915"/>
                  </a:lnTo>
                  <a:lnTo>
                    <a:pt x="104493" y="3178"/>
                  </a:lnTo>
                  <a:lnTo>
                    <a:pt x="105222" y="2119"/>
                  </a:lnTo>
                  <a:lnTo>
                    <a:pt x="106434" y="1413"/>
                  </a:lnTo>
                  <a:lnTo>
                    <a:pt x="107967" y="942"/>
                  </a:lnTo>
                  <a:lnTo>
                    <a:pt x="108989" y="1354"/>
                  </a:lnTo>
                  <a:lnTo>
                    <a:pt x="109671" y="2354"/>
                  </a:lnTo>
                  <a:lnTo>
                    <a:pt x="110765" y="5707"/>
                  </a:lnTo>
                  <a:lnTo>
                    <a:pt x="115469" y="11583"/>
                  </a:lnTo>
                  <a:lnTo>
                    <a:pt x="116944" y="17624"/>
                  </a:lnTo>
                  <a:lnTo>
                    <a:pt x="118107" y="24736"/>
                  </a:lnTo>
                  <a:lnTo>
                    <a:pt x="122699" y="39774"/>
                  </a:lnTo>
                  <a:lnTo>
                    <a:pt x="125618" y="52425"/>
                  </a:lnTo>
                  <a:lnTo>
                    <a:pt x="134921" y="82618"/>
                  </a:lnTo>
                  <a:lnTo>
                    <a:pt x="140332" y="113654"/>
                  </a:lnTo>
                  <a:lnTo>
                    <a:pt x="143753" y="127249"/>
                  </a:lnTo>
                  <a:lnTo>
                    <a:pt x="148730" y="136923"/>
                  </a:lnTo>
                  <a:lnTo>
                    <a:pt x="150752" y="148015"/>
                  </a:lnTo>
                  <a:lnTo>
                    <a:pt x="156857" y="156618"/>
                  </a:lnTo>
                  <a:lnTo>
                    <a:pt x="163278" y="163278"/>
                  </a:lnTo>
                  <a:lnTo>
                    <a:pt x="163285" y="154194"/>
                  </a:lnTo>
                  <a:lnTo>
                    <a:pt x="165220" y="150053"/>
                  </a:lnTo>
                  <a:lnTo>
                    <a:pt x="167774" y="145793"/>
                  </a:lnTo>
                  <a:lnTo>
                    <a:pt x="169211" y="138590"/>
                  </a:lnTo>
                  <a:lnTo>
                    <a:pt x="170363" y="128311"/>
                  </a:lnTo>
                  <a:lnTo>
                    <a:pt x="174252" y="119621"/>
                  </a:lnTo>
                  <a:lnTo>
                    <a:pt x="178161" y="93241"/>
                  </a:lnTo>
                  <a:lnTo>
                    <a:pt x="180782" y="87161"/>
                  </a:lnTo>
                  <a:lnTo>
                    <a:pt x="188751" y="54508"/>
                  </a:lnTo>
                  <a:lnTo>
                    <a:pt x="189941" y="43647"/>
                  </a:lnTo>
                  <a:lnTo>
                    <a:pt x="195009" y="30781"/>
                  </a:lnTo>
                  <a:lnTo>
                    <a:pt x="195942" y="114"/>
                  </a:lnTo>
                  <a:lnTo>
                    <a:pt x="202474"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57"/>
            <p:cNvSpPr/>
            <p:nvPr/>
          </p:nvSpPr>
          <p:spPr>
            <a:xfrm>
              <a:off x="2109652" y="1939841"/>
              <a:ext cx="176349" cy="163280"/>
            </a:xfrm>
            <a:custGeom>
              <a:avLst/>
              <a:gdLst/>
              <a:ahLst/>
              <a:cxnLst/>
              <a:rect l="0" t="0" r="0" b="0"/>
              <a:pathLst>
                <a:path w="176349" h="163280">
                  <a:moveTo>
                    <a:pt x="111034" y="13056"/>
                  </a:moveTo>
                  <a:lnTo>
                    <a:pt x="111034" y="9589"/>
                  </a:lnTo>
                  <a:lnTo>
                    <a:pt x="110308" y="8567"/>
                  </a:lnTo>
                  <a:lnTo>
                    <a:pt x="109099" y="7886"/>
                  </a:lnTo>
                  <a:lnTo>
                    <a:pt x="104771" y="6605"/>
                  </a:lnTo>
                  <a:lnTo>
                    <a:pt x="99341" y="2052"/>
                  </a:lnTo>
                  <a:lnTo>
                    <a:pt x="93377" y="603"/>
                  </a:lnTo>
                  <a:lnTo>
                    <a:pt x="69665" y="0"/>
                  </a:lnTo>
                  <a:lnTo>
                    <a:pt x="65312" y="1931"/>
                  </a:lnTo>
                  <a:lnTo>
                    <a:pt x="60959" y="4483"/>
                  </a:lnTo>
                  <a:lnTo>
                    <a:pt x="52251" y="6121"/>
                  </a:lnTo>
                  <a:lnTo>
                    <a:pt x="50074" y="6256"/>
                  </a:lnTo>
                  <a:lnTo>
                    <a:pt x="45719" y="8340"/>
                  </a:lnTo>
                  <a:lnTo>
                    <a:pt x="34834" y="16924"/>
                  </a:lnTo>
                  <a:lnTo>
                    <a:pt x="30479" y="18404"/>
                  </a:lnTo>
                  <a:lnTo>
                    <a:pt x="26125" y="22932"/>
                  </a:lnTo>
                  <a:lnTo>
                    <a:pt x="15965" y="37311"/>
                  </a:lnTo>
                  <a:lnTo>
                    <a:pt x="11700" y="50800"/>
                  </a:lnTo>
                  <a:lnTo>
                    <a:pt x="2723" y="67429"/>
                  </a:lnTo>
                  <a:lnTo>
                    <a:pt x="806" y="76257"/>
                  </a:lnTo>
                  <a:lnTo>
                    <a:pt x="20" y="108774"/>
                  </a:lnTo>
                  <a:lnTo>
                    <a:pt x="0" y="132499"/>
                  </a:lnTo>
                  <a:lnTo>
                    <a:pt x="1935" y="137020"/>
                  </a:lnTo>
                  <a:lnTo>
                    <a:pt x="16181" y="153299"/>
                  </a:lnTo>
                  <a:lnTo>
                    <a:pt x="20012" y="155215"/>
                  </a:lnTo>
                  <a:lnTo>
                    <a:pt x="31260" y="156546"/>
                  </a:lnTo>
                  <a:lnTo>
                    <a:pt x="46996" y="156721"/>
                  </a:lnTo>
                  <a:lnTo>
                    <a:pt x="69010" y="150094"/>
                  </a:lnTo>
                  <a:lnTo>
                    <a:pt x="87162" y="138403"/>
                  </a:lnTo>
                  <a:lnTo>
                    <a:pt x="108802" y="108164"/>
                  </a:lnTo>
                  <a:lnTo>
                    <a:pt x="114646" y="95584"/>
                  </a:lnTo>
                  <a:lnTo>
                    <a:pt x="118924" y="80266"/>
                  </a:lnTo>
                  <a:lnTo>
                    <a:pt x="121798" y="74133"/>
                  </a:lnTo>
                  <a:lnTo>
                    <a:pt x="124007" y="50369"/>
                  </a:lnTo>
                  <a:lnTo>
                    <a:pt x="123311" y="48817"/>
                  </a:lnTo>
                  <a:lnTo>
                    <a:pt x="122121" y="47783"/>
                  </a:lnTo>
                  <a:lnTo>
                    <a:pt x="120603" y="47093"/>
                  </a:lnTo>
                  <a:lnTo>
                    <a:pt x="119590" y="45907"/>
                  </a:lnTo>
                  <a:lnTo>
                    <a:pt x="117832" y="40211"/>
                  </a:lnTo>
                  <a:lnTo>
                    <a:pt x="117565" y="32653"/>
                  </a:lnTo>
                  <a:lnTo>
                    <a:pt x="117565" y="41741"/>
                  </a:lnTo>
                  <a:lnTo>
                    <a:pt x="119500" y="45883"/>
                  </a:lnTo>
                  <a:lnTo>
                    <a:pt x="122054" y="50143"/>
                  </a:lnTo>
                  <a:lnTo>
                    <a:pt x="123491" y="57347"/>
                  </a:lnTo>
                  <a:lnTo>
                    <a:pt x="124643" y="68352"/>
                  </a:lnTo>
                  <a:lnTo>
                    <a:pt x="129697" y="85903"/>
                  </a:lnTo>
                  <a:lnTo>
                    <a:pt x="131170" y="104533"/>
                  </a:lnTo>
                  <a:lnTo>
                    <a:pt x="141752" y="126023"/>
                  </a:lnTo>
                  <a:lnTo>
                    <a:pt x="147390" y="134259"/>
                  </a:lnTo>
                  <a:lnTo>
                    <a:pt x="151598" y="143543"/>
                  </a:lnTo>
                  <a:lnTo>
                    <a:pt x="159203" y="152365"/>
                  </a:lnTo>
                  <a:lnTo>
                    <a:pt x="163406" y="154800"/>
                  </a:lnTo>
                  <a:lnTo>
                    <a:pt x="167693" y="156608"/>
                  </a:lnTo>
                  <a:lnTo>
                    <a:pt x="176348" y="163279"/>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8"/>
            <p:cNvSpPr/>
            <p:nvPr/>
          </p:nvSpPr>
          <p:spPr>
            <a:xfrm>
              <a:off x="2325188" y="1926771"/>
              <a:ext cx="189413" cy="169811"/>
            </a:xfrm>
            <a:custGeom>
              <a:avLst/>
              <a:gdLst/>
              <a:ahLst/>
              <a:cxnLst/>
              <a:rect l="0" t="0" r="0" b="0"/>
              <a:pathLst>
                <a:path w="189413" h="169811">
                  <a:moveTo>
                    <a:pt x="0" y="52252"/>
                  </a:moveTo>
                  <a:lnTo>
                    <a:pt x="0" y="71900"/>
                  </a:lnTo>
                  <a:lnTo>
                    <a:pt x="1936" y="77434"/>
                  </a:lnTo>
                  <a:lnTo>
                    <a:pt x="4489" y="82313"/>
                  </a:lnTo>
                  <a:lnTo>
                    <a:pt x="5926" y="89865"/>
                  </a:lnTo>
                  <a:lnTo>
                    <a:pt x="7242" y="121858"/>
                  </a:lnTo>
                  <a:lnTo>
                    <a:pt x="12457" y="140840"/>
                  </a:lnTo>
                  <a:lnTo>
                    <a:pt x="12794" y="145569"/>
                  </a:lnTo>
                  <a:lnTo>
                    <a:pt x="14879" y="150090"/>
                  </a:lnTo>
                  <a:lnTo>
                    <a:pt x="18664" y="155438"/>
                  </a:lnTo>
                  <a:lnTo>
                    <a:pt x="19570" y="162983"/>
                  </a:lnTo>
                  <a:lnTo>
                    <a:pt x="26119" y="169810"/>
                  </a:lnTo>
                  <a:lnTo>
                    <a:pt x="26126" y="147956"/>
                  </a:lnTo>
                  <a:lnTo>
                    <a:pt x="24191" y="143652"/>
                  </a:lnTo>
                  <a:lnTo>
                    <a:pt x="22659" y="141488"/>
                  </a:lnTo>
                  <a:lnTo>
                    <a:pt x="20503" y="131508"/>
                  </a:lnTo>
                  <a:lnTo>
                    <a:pt x="19674" y="112190"/>
                  </a:lnTo>
                  <a:lnTo>
                    <a:pt x="21565" y="105984"/>
                  </a:lnTo>
                  <a:lnTo>
                    <a:pt x="24099" y="100807"/>
                  </a:lnTo>
                  <a:lnTo>
                    <a:pt x="32725" y="74646"/>
                  </a:lnTo>
                  <a:lnTo>
                    <a:pt x="36952" y="66951"/>
                  </a:lnTo>
                  <a:lnTo>
                    <a:pt x="39252" y="56527"/>
                  </a:lnTo>
                  <a:lnTo>
                    <a:pt x="44207" y="48519"/>
                  </a:lnTo>
                  <a:lnTo>
                    <a:pt x="60987" y="30505"/>
                  </a:lnTo>
                  <a:lnTo>
                    <a:pt x="75614" y="21777"/>
                  </a:lnTo>
                  <a:lnTo>
                    <a:pt x="105512" y="8467"/>
                  </a:lnTo>
                  <a:lnTo>
                    <a:pt x="135042" y="3178"/>
                  </a:lnTo>
                  <a:lnTo>
                    <a:pt x="166192" y="186"/>
                  </a:lnTo>
                  <a:lnTo>
                    <a:pt x="189412"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59"/>
            <p:cNvSpPr/>
            <p:nvPr/>
          </p:nvSpPr>
          <p:spPr>
            <a:xfrm>
              <a:off x="2456113" y="1933310"/>
              <a:ext cx="208711" cy="156452"/>
            </a:xfrm>
            <a:custGeom>
              <a:avLst/>
              <a:gdLst/>
              <a:ahLst/>
              <a:cxnLst/>
              <a:rect l="0" t="0" r="0" b="0"/>
              <a:pathLst>
                <a:path w="208711" h="156452">
                  <a:moveTo>
                    <a:pt x="208710" y="19587"/>
                  </a:moveTo>
                  <a:lnTo>
                    <a:pt x="198980" y="9857"/>
                  </a:lnTo>
                  <a:lnTo>
                    <a:pt x="195193" y="8006"/>
                  </a:lnTo>
                  <a:lnTo>
                    <a:pt x="184702" y="5994"/>
                  </a:lnTo>
                  <a:lnTo>
                    <a:pt x="177487" y="2094"/>
                  </a:lnTo>
                  <a:lnTo>
                    <a:pt x="148110" y="29"/>
                  </a:lnTo>
                  <a:lnTo>
                    <a:pt x="135618" y="0"/>
                  </a:lnTo>
                  <a:lnTo>
                    <a:pt x="105387" y="9723"/>
                  </a:lnTo>
                  <a:lnTo>
                    <a:pt x="86416" y="14552"/>
                  </a:lnTo>
                  <a:lnTo>
                    <a:pt x="81060" y="17349"/>
                  </a:lnTo>
                  <a:lnTo>
                    <a:pt x="62777" y="24605"/>
                  </a:lnTo>
                  <a:lnTo>
                    <a:pt x="32634" y="48537"/>
                  </a:lnTo>
                  <a:lnTo>
                    <a:pt x="24378" y="54613"/>
                  </a:lnTo>
                  <a:lnTo>
                    <a:pt x="17336" y="64477"/>
                  </a:lnTo>
                  <a:lnTo>
                    <a:pt x="1950" y="96497"/>
                  </a:lnTo>
                  <a:lnTo>
                    <a:pt x="0" y="112294"/>
                  </a:lnTo>
                  <a:lnTo>
                    <a:pt x="1771" y="117154"/>
                  </a:lnTo>
                  <a:lnTo>
                    <a:pt x="4251" y="121733"/>
                  </a:lnTo>
                  <a:lnTo>
                    <a:pt x="6373" y="128391"/>
                  </a:lnTo>
                  <a:lnTo>
                    <a:pt x="15249" y="139323"/>
                  </a:lnTo>
                  <a:lnTo>
                    <a:pt x="19434" y="141746"/>
                  </a:lnTo>
                  <a:lnTo>
                    <a:pt x="23713" y="143549"/>
                  </a:lnTo>
                  <a:lnTo>
                    <a:pt x="28034" y="146769"/>
                  </a:lnTo>
                  <a:lnTo>
                    <a:pt x="34308" y="148684"/>
                  </a:lnTo>
                  <a:lnTo>
                    <a:pt x="46001" y="151697"/>
                  </a:lnTo>
                  <a:lnTo>
                    <a:pt x="58658" y="155251"/>
                  </a:lnTo>
                  <a:lnTo>
                    <a:pt x="75938" y="156451"/>
                  </a:lnTo>
                  <a:lnTo>
                    <a:pt x="106386" y="150804"/>
                  </a:lnTo>
                  <a:lnTo>
                    <a:pt x="119448" y="149664"/>
                  </a:lnTo>
                  <a:lnTo>
                    <a:pt x="147024" y="139090"/>
                  </a:lnTo>
                  <a:lnTo>
                    <a:pt x="176052" y="13062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60"/>
            <p:cNvSpPr/>
            <p:nvPr/>
          </p:nvSpPr>
          <p:spPr>
            <a:xfrm>
              <a:off x="2687186" y="1841863"/>
              <a:ext cx="16827" cy="241664"/>
            </a:xfrm>
            <a:custGeom>
              <a:avLst/>
              <a:gdLst/>
              <a:ahLst/>
              <a:cxnLst/>
              <a:rect l="0" t="0" r="0" b="0"/>
              <a:pathLst>
                <a:path w="16827" h="241664">
                  <a:moveTo>
                    <a:pt x="3762" y="0"/>
                  </a:moveTo>
                  <a:lnTo>
                    <a:pt x="3762" y="31335"/>
                  </a:lnTo>
                  <a:lnTo>
                    <a:pt x="3037" y="55237"/>
                  </a:lnTo>
                  <a:lnTo>
                    <a:pt x="0" y="67731"/>
                  </a:lnTo>
                  <a:lnTo>
                    <a:pt x="3478" y="97985"/>
                  </a:lnTo>
                  <a:lnTo>
                    <a:pt x="5673" y="120864"/>
                  </a:lnTo>
                  <a:lnTo>
                    <a:pt x="9888" y="144769"/>
                  </a:lnTo>
                  <a:lnTo>
                    <a:pt x="10839" y="152879"/>
                  </a:lnTo>
                  <a:lnTo>
                    <a:pt x="16204" y="174079"/>
                  </a:lnTo>
                  <a:lnTo>
                    <a:pt x="16809" y="204585"/>
                  </a:lnTo>
                  <a:lnTo>
                    <a:pt x="16826" y="236527"/>
                  </a:lnTo>
                  <a:lnTo>
                    <a:pt x="16826" y="241663"/>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61"/>
            <p:cNvSpPr/>
            <p:nvPr/>
          </p:nvSpPr>
          <p:spPr>
            <a:xfrm>
              <a:off x="2690952" y="1896936"/>
              <a:ext cx="300140" cy="180052"/>
            </a:xfrm>
            <a:custGeom>
              <a:avLst/>
              <a:gdLst/>
              <a:ahLst/>
              <a:cxnLst/>
              <a:rect l="0" t="0" r="0" b="0"/>
              <a:pathLst>
                <a:path w="300140" h="180052">
                  <a:moveTo>
                    <a:pt x="209002" y="10241"/>
                  </a:moveTo>
                  <a:lnTo>
                    <a:pt x="199083" y="322"/>
                  </a:lnTo>
                  <a:lnTo>
                    <a:pt x="197309" y="0"/>
                  </a:lnTo>
                  <a:lnTo>
                    <a:pt x="195401" y="511"/>
                  </a:lnTo>
                  <a:lnTo>
                    <a:pt x="193404" y="1577"/>
                  </a:lnTo>
                  <a:lnTo>
                    <a:pt x="164429" y="7121"/>
                  </a:lnTo>
                  <a:lnTo>
                    <a:pt x="143552" y="15000"/>
                  </a:lnTo>
                  <a:lnTo>
                    <a:pt x="130585" y="18183"/>
                  </a:lnTo>
                  <a:lnTo>
                    <a:pt x="100143" y="32095"/>
                  </a:lnTo>
                  <a:lnTo>
                    <a:pt x="68396" y="45083"/>
                  </a:lnTo>
                  <a:lnTo>
                    <a:pt x="37787" y="54390"/>
                  </a:lnTo>
                  <a:lnTo>
                    <a:pt x="26706" y="60677"/>
                  </a:lnTo>
                  <a:lnTo>
                    <a:pt x="22027" y="62411"/>
                  </a:lnTo>
                  <a:lnTo>
                    <a:pt x="15313" y="66742"/>
                  </a:lnTo>
                  <a:lnTo>
                    <a:pt x="8728" y="68348"/>
                  </a:lnTo>
                  <a:lnTo>
                    <a:pt x="4361" y="68723"/>
                  </a:lnTo>
                  <a:lnTo>
                    <a:pt x="2906" y="69549"/>
                  </a:lnTo>
                  <a:lnTo>
                    <a:pt x="1936" y="70825"/>
                  </a:lnTo>
                  <a:lnTo>
                    <a:pt x="380" y="74621"/>
                  </a:lnTo>
                  <a:lnTo>
                    <a:pt x="0" y="82000"/>
                  </a:lnTo>
                  <a:lnTo>
                    <a:pt x="15350" y="82085"/>
                  </a:lnTo>
                  <a:lnTo>
                    <a:pt x="45891" y="70789"/>
                  </a:lnTo>
                  <a:lnTo>
                    <a:pt x="58831" y="67612"/>
                  </a:lnTo>
                  <a:lnTo>
                    <a:pt x="68237" y="64768"/>
                  </a:lnTo>
                  <a:lnTo>
                    <a:pt x="99541" y="58204"/>
                  </a:lnTo>
                  <a:lnTo>
                    <a:pt x="126943" y="55432"/>
                  </a:lnTo>
                  <a:lnTo>
                    <a:pt x="158318" y="50052"/>
                  </a:lnTo>
                  <a:lnTo>
                    <a:pt x="189372" y="49466"/>
                  </a:lnTo>
                  <a:lnTo>
                    <a:pt x="215664" y="50160"/>
                  </a:lnTo>
                  <a:lnTo>
                    <a:pt x="246842" y="55692"/>
                  </a:lnTo>
                  <a:lnTo>
                    <a:pt x="271328" y="62597"/>
                  </a:lnTo>
                  <a:lnTo>
                    <a:pt x="282918" y="71502"/>
                  </a:lnTo>
                  <a:lnTo>
                    <a:pt x="290987" y="79969"/>
                  </a:lnTo>
                  <a:lnTo>
                    <a:pt x="295268" y="88630"/>
                  </a:lnTo>
                  <a:lnTo>
                    <a:pt x="298143" y="92978"/>
                  </a:lnTo>
                  <a:lnTo>
                    <a:pt x="299761" y="99506"/>
                  </a:lnTo>
                  <a:lnTo>
                    <a:pt x="300139" y="103859"/>
                  </a:lnTo>
                  <a:lnTo>
                    <a:pt x="298373" y="108213"/>
                  </a:lnTo>
                  <a:lnTo>
                    <a:pt x="274300" y="140466"/>
                  </a:lnTo>
                  <a:lnTo>
                    <a:pt x="259075" y="156086"/>
                  </a:lnTo>
                  <a:lnTo>
                    <a:pt x="252786" y="158518"/>
                  </a:lnTo>
                  <a:lnTo>
                    <a:pt x="245879" y="160325"/>
                  </a:lnTo>
                  <a:lnTo>
                    <a:pt x="237185" y="164696"/>
                  </a:lnTo>
                  <a:lnTo>
                    <a:pt x="204559" y="172529"/>
                  </a:lnTo>
                  <a:lnTo>
                    <a:pt x="197835" y="175019"/>
                  </a:lnTo>
                  <a:lnTo>
                    <a:pt x="191702" y="177819"/>
                  </a:lnTo>
                  <a:lnTo>
                    <a:pt x="162315" y="179971"/>
                  </a:lnTo>
                  <a:lnTo>
                    <a:pt x="142525" y="180051"/>
                  </a:lnTo>
                  <a:lnTo>
                    <a:pt x="113405" y="172980"/>
                  </a:lnTo>
                  <a:lnTo>
                    <a:pt x="106009" y="169091"/>
                  </a:lnTo>
                  <a:lnTo>
                    <a:pt x="87693" y="166454"/>
                  </a:lnTo>
                  <a:lnTo>
                    <a:pt x="78494" y="161862"/>
                  </a:lnTo>
                  <a:lnTo>
                    <a:pt x="66887" y="159793"/>
                  </a:lnTo>
                  <a:lnTo>
                    <a:pt x="58779" y="153933"/>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cache4.asset-cache.net/xc/91300130.jpg?v=1&amp;c=IWSAsset&amp;k=2&amp;d=6C4008C0FD9EB5A5A50E46C19FAAFF11E7992CC31AC4FACC7A35C5B379171564"/>
          <p:cNvPicPr>
            <a:picLocks noChangeAspect="1" noChangeArrowheads="1"/>
          </p:cNvPicPr>
          <p:nvPr/>
        </p:nvPicPr>
        <p:blipFill>
          <a:blip r:embed="rId3" cstate="print"/>
          <a:srcRect/>
          <a:stretch>
            <a:fillRect/>
          </a:stretch>
        </p:blipFill>
        <p:spPr bwMode="auto">
          <a:xfrm>
            <a:off x="28575" y="228600"/>
            <a:ext cx="4543425" cy="3409951"/>
          </a:xfrm>
          <a:prstGeom prst="rect">
            <a:avLst/>
          </a:prstGeom>
          <a:noFill/>
        </p:spPr>
      </p:pic>
      <p:pic>
        <p:nvPicPr>
          <p:cNvPr id="32772" name="Picture 4" descr="http://gallery.photo.net/photo/9734756-lg.jpg"/>
          <p:cNvPicPr>
            <a:picLocks noChangeAspect="1" noChangeArrowheads="1"/>
          </p:cNvPicPr>
          <p:nvPr/>
        </p:nvPicPr>
        <p:blipFill>
          <a:blip r:embed="rId4" cstate="print"/>
          <a:srcRect/>
          <a:stretch>
            <a:fillRect/>
          </a:stretch>
        </p:blipFill>
        <p:spPr bwMode="auto">
          <a:xfrm>
            <a:off x="4572000" y="228600"/>
            <a:ext cx="4419600" cy="6238875"/>
          </a:xfrm>
          <a:prstGeom prst="rect">
            <a:avLst/>
          </a:prstGeom>
          <a:noFill/>
        </p:spPr>
      </p:pic>
      <p:sp>
        <p:nvSpPr>
          <p:cNvPr id="6" name="Rectangle 5"/>
          <p:cNvSpPr/>
          <p:nvPr/>
        </p:nvSpPr>
        <p:spPr>
          <a:xfrm>
            <a:off x="5334000" y="6642556"/>
            <a:ext cx="2137124" cy="215444"/>
          </a:xfrm>
          <a:prstGeom prst="rect">
            <a:avLst/>
          </a:prstGeom>
        </p:spPr>
        <p:txBody>
          <a:bodyPr wrap="none">
            <a:spAutoFit/>
          </a:bodyPr>
          <a:lstStyle/>
          <a:p>
            <a:r>
              <a:rPr lang="en-US" sz="800" dirty="0" smtClean="0"/>
              <a:t>http://gallery.photo.net/photo/9734756-lg.jpg</a:t>
            </a:r>
            <a:endParaRPr lang="en-US" sz="800" dirty="0"/>
          </a:p>
        </p:txBody>
      </p:sp>
      <p:sp>
        <p:nvSpPr>
          <p:cNvPr id="7" name="Rectangle 6"/>
          <p:cNvSpPr/>
          <p:nvPr/>
        </p:nvSpPr>
        <p:spPr>
          <a:xfrm>
            <a:off x="4572000" y="6477000"/>
            <a:ext cx="4572000" cy="215444"/>
          </a:xfrm>
          <a:prstGeom prst="rect">
            <a:avLst/>
          </a:prstGeom>
        </p:spPr>
        <p:txBody>
          <a:bodyPr>
            <a:spAutoFit/>
          </a:bodyPr>
          <a:lstStyle/>
          <a:p>
            <a:r>
              <a:rPr lang="en-US" sz="800" dirty="0" smtClean="0">
                <a:hlinkClick r:id="rId5"/>
              </a:rPr>
              <a:t>http://www.gettyimages.com/detail/91300130/Photographers-Choice</a:t>
            </a:r>
            <a:endParaRPr lang="en-US" sz="800" dirty="0"/>
          </a:p>
        </p:txBody>
      </p:sp>
      <p:sp>
        <p:nvSpPr>
          <p:cNvPr id="8" name="TextBox 7"/>
          <p:cNvSpPr txBox="1"/>
          <p:nvPr/>
        </p:nvSpPr>
        <p:spPr>
          <a:xfrm>
            <a:off x="0" y="3657600"/>
            <a:ext cx="4495800" cy="3170099"/>
          </a:xfrm>
          <a:prstGeom prst="rect">
            <a:avLst/>
          </a:prstGeom>
          <a:noFill/>
        </p:spPr>
        <p:txBody>
          <a:bodyPr wrap="square" rtlCol="0">
            <a:spAutoFit/>
          </a:bodyPr>
          <a:lstStyle/>
          <a:p>
            <a:pPr algn="ctr"/>
            <a:r>
              <a:rPr lang="en-US" sz="4000" dirty="0" smtClean="0"/>
              <a:t>The amount of water pressure determines the size of bubbles in the water.</a:t>
            </a:r>
            <a:endParaRPr lang="en-US" sz="4000" dirty="0"/>
          </a:p>
        </p:txBody>
      </p:sp>
      <p:sp>
        <p:nvSpPr>
          <p:cNvPr id="2" name="Footer Placeholder 1"/>
          <p:cNvSpPr>
            <a:spLocks noGrp="1"/>
          </p:cNvSpPr>
          <p:nvPr>
            <p:ph type="ftr" sz="quarter" idx="11"/>
          </p:nvPr>
        </p:nvSpPr>
        <p:spPr/>
        <p:txBody>
          <a:bodyPr/>
          <a:lstStyle/>
          <a:p>
            <a:r>
              <a:rPr lang="en-US" smtClean="0"/>
              <a:t>© 2013 S. Coates</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 2013 S. Coates</a:t>
            </a:r>
            <a:endParaRPr lang="en-US"/>
          </a:p>
        </p:txBody>
      </p:sp>
      <p:sp>
        <p:nvSpPr>
          <p:cNvPr id="3" name="Oval 2"/>
          <p:cNvSpPr/>
          <p:nvPr/>
        </p:nvSpPr>
        <p:spPr>
          <a:xfrm>
            <a:off x="3581400" y="5334000"/>
            <a:ext cx="533400" cy="5334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419600" y="5715000"/>
            <a:ext cx="533400" cy="5334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76800" y="5334000"/>
            <a:ext cx="533400" cy="5334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5410200"/>
            <a:ext cx="2743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smtClean="0"/>
              <a:t>High pressure</a:t>
            </a:r>
            <a:endParaRPr lang="en-US" sz="3200" dirty="0"/>
          </a:p>
        </p:txBody>
      </p:sp>
      <p:sp>
        <p:nvSpPr>
          <p:cNvPr id="7" name="TextBox 6"/>
          <p:cNvSpPr txBox="1"/>
          <p:nvPr/>
        </p:nvSpPr>
        <p:spPr>
          <a:xfrm>
            <a:off x="381000" y="304800"/>
            <a:ext cx="2743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smtClean="0"/>
              <a:t>Low pressure</a:t>
            </a:r>
            <a:endParaRPr lang="en-US" sz="3200" dirty="0"/>
          </a:p>
        </p:txBody>
      </p:sp>
      <p:sp>
        <p:nvSpPr>
          <p:cNvPr id="8" name="TextBox 7"/>
          <p:cNvSpPr txBox="1"/>
          <p:nvPr/>
        </p:nvSpPr>
        <p:spPr>
          <a:xfrm>
            <a:off x="6019800" y="5410200"/>
            <a:ext cx="2743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smtClean="0"/>
              <a:t>Small Volume</a:t>
            </a:r>
            <a:endParaRPr lang="en-US" sz="3200" dirty="0"/>
          </a:p>
        </p:txBody>
      </p:sp>
      <p:sp>
        <p:nvSpPr>
          <p:cNvPr id="9" name="TextBox 8"/>
          <p:cNvSpPr txBox="1"/>
          <p:nvPr/>
        </p:nvSpPr>
        <p:spPr>
          <a:xfrm>
            <a:off x="6096000" y="304800"/>
            <a:ext cx="2743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smtClean="0"/>
              <a:t>Large Volume</a:t>
            </a:r>
            <a:endParaRPr lang="en-US" sz="3200" dirty="0"/>
          </a:p>
        </p:txBody>
      </p:sp>
      <p:sp>
        <p:nvSpPr>
          <p:cNvPr id="10" name="Oval 9"/>
          <p:cNvSpPr/>
          <p:nvPr/>
        </p:nvSpPr>
        <p:spPr>
          <a:xfrm>
            <a:off x="3505200" y="3962400"/>
            <a:ext cx="685800" cy="6858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038600" y="4572000"/>
            <a:ext cx="685800" cy="6858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81600" y="4038600"/>
            <a:ext cx="685800" cy="6858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00400" y="2895600"/>
            <a:ext cx="838200" cy="8382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191000" y="3200400"/>
            <a:ext cx="838200" cy="8382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86200" y="2057400"/>
            <a:ext cx="990600" cy="9144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00600" y="1524000"/>
            <a:ext cx="990600" cy="9144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352800" y="609600"/>
            <a:ext cx="1143000" cy="10668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95800" y="76200"/>
            <a:ext cx="1143000" cy="1066800"/>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400000">
            <a:off x="-228600" y="2209800"/>
            <a:ext cx="3962400" cy="1676400"/>
          </a:xfrm>
          <a:prstGeom prst="rightArrow">
            <a:avLst>
              <a:gd name="adj1" fmla="val 50000"/>
              <a:gd name="adj2" fmla="val 5061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6200000">
            <a:off x="5486400" y="2286000"/>
            <a:ext cx="3962400" cy="1676400"/>
          </a:xfrm>
          <a:prstGeom prst="rightArrow">
            <a:avLst>
              <a:gd name="adj1" fmla="val 50000"/>
              <a:gd name="adj2" fmla="val 5061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20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6" grpId="0" animBg="1"/>
      <p:bldP spid="18" grpId="0" animBg="1"/>
      <p:bldP spid="19"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763000" cy="5724644"/>
          </a:xfrm>
          <a:prstGeom prst="rect">
            <a:avLst/>
          </a:prstGeom>
        </p:spPr>
        <p:txBody>
          <a:bodyPr wrap="square">
            <a:spAutoFit/>
          </a:bodyPr>
          <a:lstStyle/>
          <a:p>
            <a:pPr algn="ctr"/>
            <a:r>
              <a:rPr lang="en-US" sz="6600" b="1" u="sng" dirty="0" smtClean="0">
                <a:solidFill>
                  <a:schemeClr val="accent6">
                    <a:lumMod val="75000"/>
                  </a:schemeClr>
                </a:solidFill>
                <a:latin typeface="Baskerville Old Face" panose="02020602080505020303" pitchFamily="18" charset="0"/>
              </a:rPr>
              <a:t>Closure and Homework</a:t>
            </a:r>
          </a:p>
          <a:p>
            <a:r>
              <a:rPr lang="en-US" sz="6000" dirty="0" smtClean="0">
                <a:latin typeface="Baskerville Old Face" panose="02020602080505020303" pitchFamily="18" charset="0"/>
              </a:rPr>
              <a:t>Student </a:t>
            </a:r>
            <a:r>
              <a:rPr lang="en-US" sz="6000" dirty="0">
                <a:latin typeface="Baskerville Old Face" panose="02020602080505020303" pitchFamily="18" charset="0"/>
              </a:rPr>
              <a:t>Essay: Use your knowledge of the Water Cycle to address Olaf’s misconceptions of the state of matter.</a:t>
            </a:r>
          </a:p>
        </p:txBody>
      </p:sp>
    </p:spTree>
    <p:extLst>
      <p:ext uri="{BB962C8B-B14F-4D97-AF65-F5344CB8AC3E}">
        <p14:creationId xmlns:p14="http://schemas.microsoft.com/office/powerpoint/2010/main" val="601443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533400" y="217488"/>
            <a:ext cx="8153400" cy="1477962"/>
          </a:xfrm>
        </p:spPr>
        <p:txBody>
          <a:bodyPr/>
          <a:lstStyle/>
          <a:p>
            <a:pPr eaLnBrk="1" hangingPunct="1"/>
            <a:r>
              <a:rPr lang="en-US" altLang="en-US" dirty="0" smtClean="0">
                <a:latin typeface="Comic Sans MS" panose="030F0702030302020204" pitchFamily="66" charset="0"/>
              </a:rPr>
              <a:t>Bose-Einstein Condensate</a:t>
            </a:r>
          </a:p>
        </p:txBody>
      </p:sp>
      <p:sp>
        <p:nvSpPr>
          <p:cNvPr id="117763" name="Oval 3"/>
          <p:cNvSpPr>
            <a:spLocks noChangeArrowheads="1"/>
          </p:cNvSpPr>
          <p:nvPr/>
        </p:nvSpPr>
        <p:spPr bwMode="auto">
          <a:xfrm rot="-1234700">
            <a:off x="6273800" y="44577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20484" name="Rectangle 4"/>
          <p:cNvSpPr>
            <a:spLocks noChangeArrowheads="1"/>
          </p:cNvSpPr>
          <p:nvPr/>
        </p:nvSpPr>
        <p:spPr bwMode="auto">
          <a:xfrm>
            <a:off x="6096000" y="3124200"/>
            <a:ext cx="1981200" cy="21336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65" name="Oval 5"/>
          <p:cNvSpPr>
            <a:spLocks noChangeArrowheads="1"/>
          </p:cNvSpPr>
          <p:nvPr/>
        </p:nvSpPr>
        <p:spPr bwMode="auto">
          <a:xfrm rot="-1234700">
            <a:off x="6781800" y="44577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66" name="Oval 6"/>
          <p:cNvSpPr>
            <a:spLocks noChangeArrowheads="1"/>
          </p:cNvSpPr>
          <p:nvPr/>
        </p:nvSpPr>
        <p:spPr bwMode="auto">
          <a:xfrm rot="-1234700">
            <a:off x="7289800" y="44577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67" name="Oval 7"/>
          <p:cNvSpPr>
            <a:spLocks noChangeArrowheads="1"/>
          </p:cNvSpPr>
          <p:nvPr/>
        </p:nvSpPr>
        <p:spPr bwMode="auto">
          <a:xfrm rot="-1234700">
            <a:off x="6261100" y="38862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69" name="Oval 9"/>
          <p:cNvSpPr>
            <a:spLocks noChangeArrowheads="1"/>
          </p:cNvSpPr>
          <p:nvPr/>
        </p:nvSpPr>
        <p:spPr bwMode="auto">
          <a:xfrm rot="-1234700">
            <a:off x="7289800" y="38862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68" name="Oval 8"/>
          <p:cNvSpPr>
            <a:spLocks noChangeArrowheads="1"/>
          </p:cNvSpPr>
          <p:nvPr/>
        </p:nvSpPr>
        <p:spPr bwMode="auto">
          <a:xfrm rot="-1234700">
            <a:off x="6781800" y="38862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70" name="Oval 10"/>
          <p:cNvSpPr>
            <a:spLocks noChangeArrowheads="1"/>
          </p:cNvSpPr>
          <p:nvPr/>
        </p:nvSpPr>
        <p:spPr bwMode="auto">
          <a:xfrm rot="-1234700">
            <a:off x="7289800" y="33147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71" name="Oval 11"/>
          <p:cNvSpPr>
            <a:spLocks noChangeArrowheads="1"/>
          </p:cNvSpPr>
          <p:nvPr/>
        </p:nvSpPr>
        <p:spPr bwMode="auto">
          <a:xfrm rot="-1234700">
            <a:off x="6781800" y="33147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72" name="Oval 12"/>
          <p:cNvSpPr>
            <a:spLocks noChangeArrowheads="1"/>
          </p:cNvSpPr>
          <p:nvPr/>
        </p:nvSpPr>
        <p:spPr bwMode="auto">
          <a:xfrm rot="-1234700">
            <a:off x="6273800" y="33147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117773" name="Rectangle 13"/>
          <p:cNvSpPr>
            <a:spLocks noGrp="1" noChangeArrowheads="1"/>
          </p:cNvSpPr>
          <p:nvPr>
            <p:ph type="body" sz="half" idx="1"/>
          </p:nvPr>
        </p:nvSpPr>
        <p:spPr>
          <a:xfrm>
            <a:off x="1295400" y="1981200"/>
            <a:ext cx="3733800" cy="4114800"/>
          </a:xfrm>
          <a:solidFill>
            <a:srgbClr val="FFFFFF"/>
          </a:solidFill>
          <a:ln w="19050">
            <a:solidFill>
              <a:schemeClr val="tx1"/>
            </a:solidFill>
            <a:miter lim="800000"/>
            <a:headEnd/>
            <a:tailEnd/>
          </a:ln>
        </p:spPr>
        <p:txBody>
          <a:bodyPr/>
          <a:lstStyle/>
          <a:p>
            <a:pPr eaLnBrk="1" hangingPunct="1">
              <a:lnSpc>
                <a:spcPct val="80000"/>
              </a:lnSpc>
            </a:pPr>
            <a:r>
              <a:rPr lang="en-US" altLang="en-US" sz="2400" smtClean="0">
                <a:latin typeface="Comic Sans MS" panose="030F0702030302020204" pitchFamily="66" charset="0"/>
              </a:rPr>
              <a:t>Exist at extremely cold temperatures (around absolute zero or -460 </a:t>
            </a:r>
            <a:r>
              <a:rPr lang="en-US" altLang="en-US" sz="2400" baseline="30000" smtClean="0">
                <a:latin typeface="Comic Sans MS" panose="030F0702030302020204" pitchFamily="66" charset="0"/>
              </a:rPr>
              <a:t>o</a:t>
            </a:r>
            <a:r>
              <a:rPr lang="en-US" altLang="en-US" sz="2400" smtClean="0">
                <a:latin typeface="Comic Sans MS" panose="030F0702030302020204" pitchFamily="66" charset="0"/>
              </a:rPr>
              <a:t>F)</a:t>
            </a:r>
          </a:p>
          <a:p>
            <a:pPr eaLnBrk="1" hangingPunct="1">
              <a:lnSpc>
                <a:spcPct val="80000"/>
              </a:lnSpc>
            </a:pPr>
            <a:r>
              <a:rPr lang="en-US" altLang="en-US" sz="2400" smtClean="0">
                <a:latin typeface="Comic Sans MS" panose="030F0702030302020204" pitchFamily="66" charset="0"/>
              </a:rPr>
              <a:t>Particles are super unexcited</a:t>
            </a:r>
          </a:p>
          <a:p>
            <a:pPr eaLnBrk="1" hangingPunct="1">
              <a:lnSpc>
                <a:spcPct val="80000"/>
              </a:lnSpc>
            </a:pPr>
            <a:r>
              <a:rPr lang="en-US" altLang="en-US" sz="2400" smtClean="0">
                <a:latin typeface="Comic Sans MS" panose="030F0702030302020204" pitchFamily="66" charset="0"/>
              </a:rPr>
              <a:t>Particles lock or “clump” together so firmly that they move as a single unit</a:t>
            </a:r>
          </a:p>
          <a:p>
            <a:pPr eaLnBrk="1" hangingPunct="1">
              <a:lnSpc>
                <a:spcPct val="80000"/>
              </a:lnSpc>
            </a:pPr>
            <a:r>
              <a:rPr lang="en-US" altLang="en-US" sz="2400" smtClean="0">
                <a:latin typeface="Comic Sans MS" panose="030F0702030302020204" pitchFamily="66" charset="0"/>
              </a:rPr>
              <a:t>Definite shape and volume (?)</a:t>
            </a:r>
          </a:p>
          <a:p>
            <a:pPr eaLnBrk="1" hangingPunct="1">
              <a:lnSpc>
                <a:spcPct val="80000"/>
              </a:lnSpc>
            </a:pPr>
            <a:endParaRPr lang="en-US" altLang="en-US" sz="2400" smtClean="0">
              <a:latin typeface="Comic Sans MS" panose="030F0702030302020204" pitchFamily="66" charset="0"/>
            </a:endParaRPr>
          </a:p>
        </p:txBody>
      </p:sp>
      <p:sp>
        <p:nvSpPr>
          <p:cNvPr id="20494" name="AutoShape 14">
            <a:hlinkClick r:id="rId2" action="ppaction://hlinksldjump" highlightClick="1"/>
          </p:cNvPr>
          <p:cNvSpPr>
            <a:spLocks noChangeArrowheads="1"/>
          </p:cNvSpPr>
          <p:nvPr/>
        </p:nvSpPr>
        <p:spPr bwMode="auto">
          <a:xfrm>
            <a:off x="8077200" y="6019800"/>
            <a:ext cx="457200" cy="457200"/>
          </a:xfrm>
          <a:prstGeom prst="actionButtonReturn">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Tree>
    <p:extLst>
      <p:ext uri="{BB962C8B-B14F-4D97-AF65-F5344CB8AC3E}">
        <p14:creationId xmlns:p14="http://schemas.microsoft.com/office/powerpoint/2010/main" val="3772013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fade">
                                      <p:cBhvr>
                                        <p:cTn id="7" dur="1000"/>
                                        <p:tgtEl>
                                          <p:spTgt spid="117762"/>
                                        </p:tgtEl>
                                      </p:cBhvr>
                                    </p:animEffect>
                                    <p:anim calcmode="lin" valueType="num">
                                      <p:cBhvr>
                                        <p:cTn id="8" dur="1000" fill="hold"/>
                                        <p:tgtEl>
                                          <p:spTgt spid="117762"/>
                                        </p:tgtEl>
                                        <p:attrNameLst>
                                          <p:attrName>ppt_x</p:attrName>
                                        </p:attrNameLst>
                                      </p:cBhvr>
                                      <p:tavLst>
                                        <p:tav tm="0">
                                          <p:val>
                                            <p:strVal val="#ppt_x"/>
                                          </p:val>
                                        </p:tav>
                                        <p:tav tm="100000">
                                          <p:val>
                                            <p:strVal val="#ppt_x"/>
                                          </p:val>
                                        </p:tav>
                                      </p:tavLst>
                                    </p:anim>
                                    <p:anim calcmode="lin" valueType="num">
                                      <p:cBhvr>
                                        <p:cTn id="9" dur="898" decel="100000" fill="hold"/>
                                        <p:tgtEl>
                                          <p:spTgt spid="11776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1776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3" presetClass="path" presetSubtype="0" repeatCount="indefinite" accel="50000" decel="50000" autoRev="1" fill="hold" grpId="0" nodeType="clickEffect">
                                  <p:stCondLst>
                                    <p:cond delay="0"/>
                                  </p:stCondLst>
                                  <p:childTnLst>
                                    <p:animMotion origin="layout" path="M 0.0 -3.33333E-6 L 0.00417 -0.00555 " pathEditMode="relative" rAng="0" ptsTypes="AA">
                                      <p:cBhvr>
                                        <p:cTn id="14" dur="5000" fill="hold"/>
                                        <p:tgtEl>
                                          <p:spTgt spid="117763"/>
                                        </p:tgtEl>
                                        <p:attrNameLst>
                                          <p:attrName>ppt_x</p:attrName>
                                          <p:attrName>ppt_y</p:attrName>
                                        </p:attrNameLst>
                                      </p:cBhvr>
                                      <p:rCtr x="20800" y="-27800"/>
                                    </p:animMotion>
                                  </p:childTnLst>
                                </p:cTn>
                              </p:par>
                              <p:par>
                                <p:cTn id="15"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16" dur="5000" fill="hold"/>
                                        <p:tgtEl>
                                          <p:spTgt spid="117765"/>
                                        </p:tgtEl>
                                        <p:attrNameLst>
                                          <p:attrName>ppt_x</p:attrName>
                                          <p:attrName>ppt_y</p:attrName>
                                        </p:attrNameLst>
                                      </p:cBhvr>
                                      <p:rCtr x="20800" y="-27800"/>
                                    </p:animMotion>
                                  </p:childTnLst>
                                </p:cTn>
                              </p:par>
                              <p:par>
                                <p:cTn id="17"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18" dur="5000" fill="hold"/>
                                        <p:tgtEl>
                                          <p:spTgt spid="117766"/>
                                        </p:tgtEl>
                                        <p:attrNameLst>
                                          <p:attrName>ppt_x</p:attrName>
                                          <p:attrName>ppt_y</p:attrName>
                                        </p:attrNameLst>
                                      </p:cBhvr>
                                      <p:rCtr x="20800" y="-27800"/>
                                    </p:animMotion>
                                  </p:childTnLst>
                                </p:cTn>
                              </p:par>
                              <p:par>
                                <p:cTn id="19"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20" dur="5000" fill="hold"/>
                                        <p:tgtEl>
                                          <p:spTgt spid="117767"/>
                                        </p:tgtEl>
                                        <p:attrNameLst>
                                          <p:attrName>ppt_x</p:attrName>
                                          <p:attrName>ppt_y</p:attrName>
                                        </p:attrNameLst>
                                      </p:cBhvr>
                                      <p:rCtr x="20800" y="-27800"/>
                                    </p:animMotion>
                                  </p:childTnLst>
                                </p:cTn>
                              </p:par>
                              <p:par>
                                <p:cTn id="21"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22" dur="5000" fill="hold"/>
                                        <p:tgtEl>
                                          <p:spTgt spid="117768"/>
                                        </p:tgtEl>
                                        <p:attrNameLst>
                                          <p:attrName>ppt_x</p:attrName>
                                          <p:attrName>ppt_y</p:attrName>
                                        </p:attrNameLst>
                                      </p:cBhvr>
                                      <p:rCtr x="20800" y="-27800"/>
                                    </p:animMotion>
                                  </p:childTnLst>
                                </p:cTn>
                              </p:par>
                              <p:par>
                                <p:cTn id="23"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24" dur="5000" fill="hold"/>
                                        <p:tgtEl>
                                          <p:spTgt spid="117769"/>
                                        </p:tgtEl>
                                        <p:attrNameLst>
                                          <p:attrName>ppt_x</p:attrName>
                                          <p:attrName>ppt_y</p:attrName>
                                        </p:attrNameLst>
                                      </p:cBhvr>
                                      <p:rCtr x="20800" y="-27800"/>
                                    </p:animMotion>
                                  </p:childTnLst>
                                </p:cTn>
                              </p:par>
                              <p:par>
                                <p:cTn id="25"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26" dur="5000" fill="hold"/>
                                        <p:tgtEl>
                                          <p:spTgt spid="117770"/>
                                        </p:tgtEl>
                                        <p:attrNameLst>
                                          <p:attrName>ppt_x</p:attrName>
                                          <p:attrName>ppt_y</p:attrName>
                                        </p:attrNameLst>
                                      </p:cBhvr>
                                      <p:rCtr x="20800" y="-27800"/>
                                    </p:animMotion>
                                  </p:childTnLst>
                                </p:cTn>
                              </p:par>
                              <p:par>
                                <p:cTn id="27"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28" dur="5000" fill="hold"/>
                                        <p:tgtEl>
                                          <p:spTgt spid="117771"/>
                                        </p:tgtEl>
                                        <p:attrNameLst>
                                          <p:attrName>ppt_x</p:attrName>
                                          <p:attrName>ppt_y</p:attrName>
                                        </p:attrNameLst>
                                      </p:cBhvr>
                                      <p:rCtr x="20800" y="-27800"/>
                                    </p:animMotion>
                                  </p:childTnLst>
                                </p:cTn>
                              </p:par>
                              <p:par>
                                <p:cTn id="29"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30" dur="5000" fill="hold"/>
                                        <p:tgtEl>
                                          <p:spTgt spid="117772"/>
                                        </p:tgtEl>
                                        <p:attrNameLst>
                                          <p:attrName>ppt_x</p:attrName>
                                          <p:attrName>ppt_y</p:attrName>
                                        </p:attrNameLst>
                                      </p:cBhvr>
                                      <p:rCtr x="20800" y="-27800"/>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117773">
                                            <p:bg/>
                                          </p:spTgt>
                                        </p:tgtEl>
                                        <p:attrNameLst>
                                          <p:attrName>style.visibility</p:attrName>
                                        </p:attrNameLst>
                                      </p:cBhvr>
                                      <p:to>
                                        <p:strVal val="visible"/>
                                      </p:to>
                                    </p:set>
                                    <p:animEffect transition="in" filter="fade">
                                      <p:cBhvr>
                                        <p:cTn id="35" dur="1000"/>
                                        <p:tgtEl>
                                          <p:spTgt spid="117773">
                                            <p:bg/>
                                          </p:spTgt>
                                        </p:tgtEl>
                                      </p:cBhvr>
                                    </p:animEffect>
                                    <p:anim calcmode="lin" valueType="num">
                                      <p:cBhvr>
                                        <p:cTn id="36" dur="1000" fill="hold"/>
                                        <p:tgtEl>
                                          <p:spTgt spid="117773">
                                            <p:bg/>
                                          </p:spTgt>
                                        </p:tgtEl>
                                        <p:attrNameLst>
                                          <p:attrName>ppt_x</p:attrName>
                                        </p:attrNameLst>
                                      </p:cBhvr>
                                      <p:tavLst>
                                        <p:tav tm="0">
                                          <p:val>
                                            <p:strVal val="#ppt_x"/>
                                          </p:val>
                                        </p:tav>
                                        <p:tav tm="100000">
                                          <p:val>
                                            <p:strVal val="#ppt_x"/>
                                          </p:val>
                                        </p:tav>
                                      </p:tavLst>
                                    </p:anim>
                                    <p:anim calcmode="lin" valueType="num">
                                      <p:cBhvr>
                                        <p:cTn id="37" dur="898" decel="100000" fill="hold"/>
                                        <p:tgtEl>
                                          <p:spTgt spid="117773">
                                            <p:bg/>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117773">
                                            <p:bg/>
                                          </p:spTgt>
                                        </p:tgtEl>
                                        <p:attrNameLst>
                                          <p:attrName>ppt_y</p:attrName>
                                        </p:attrNameLst>
                                      </p:cBhvr>
                                      <p:tavLst>
                                        <p:tav tm="0">
                                          <p:val>
                                            <p:strVal val="#ppt_y-.03"/>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17773">
                                            <p:txEl>
                                              <p:pRg st="0" end="0"/>
                                            </p:txEl>
                                          </p:spTgt>
                                        </p:tgtEl>
                                        <p:attrNameLst>
                                          <p:attrName>style.visibility</p:attrName>
                                        </p:attrNameLst>
                                      </p:cBhvr>
                                      <p:to>
                                        <p:strVal val="visible"/>
                                      </p:to>
                                    </p:set>
                                    <p:animEffect transition="in" filter="fade">
                                      <p:cBhvr>
                                        <p:cTn id="43" dur="1000"/>
                                        <p:tgtEl>
                                          <p:spTgt spid="117773">
                                            <p:txEl>
                                              <p:pRg st="0" end="0"/>
                                            </p:txEl>
                                          </p:spTgt>
                                        </p:tgtEl>
                                      </p:cBhvr>
                                    </p:animEffect>
                                    <p:anim calcmode="lin" valueType="num">
                                      <p:cBhvr>
                                        <p:cTn id="44" dur="1000" fill="hold"/>
                                        <p:tgtEl>
                                          <p:spTgt spid="117773">
                                            <p:txEl>
                                              <p:pRg st="0" end="0"/>
                                            </p:txEl>
                                          </p:spTgt>
                                        </p:tgtEl>
                                        <p:attrNameLst>
                                          <p:attrName>ppt_x</p:attrName>
                                        </p:attrNameLst>
                                      </p:cBhvr>
                                      <p:tavLst>
                                        <p:tav tm="0">
                                          <p:val>
                                            <p:strVal val="#ppt_x"/>
                                          </p:val>
                                        </p:tav>
                                        <p:tav tm="100000">
                                          <p:val>
                                            <p:strVal val="#ppt_x"/>
                                          </p:val>
                                        </p:tav>
                                      </p:tavLst>
                                    </p:anim>
                                    <p:anim calcmode="lin" valueType="num">
                                      <p:cBhvr>
                                        <p:cTn id="45" dur="898" decel="100000" fill="hold"/>
                                        <p:tgtEl>
                                          <p:spTgt spid="117773">
                                            <p:txEl>
                                              <p:pRg st="0" end="0"/>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898"/>
                                          </p:stCondLst>
                                        </p:cTn>
                                        <p:tgtEl>
                                          <p:spTgt spid="11777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7773">
                                            <p:txEl>
                                              <p:pRg st="1" end="1"/>
                                            </p:txEl>
                                          </p:spTgt>
                                        </p:tgtEl>
                                        <p:attrNameLst>
                                          <p:attrName>style.visibility</p:attrName>
                                        </p:attrNameLst>
                                      </p:cBhvr>
                                      <p:to>
                                        <p:strVal val="visible"/>
                                      </p:to>
                                    </p:set>
                                    <p:animEffect transition="in" filter="fade">
                                      <p:cBhvr>
                                        <p:cTn id="51" dur="1000"/>
                                        <p:tgtEl>
                                          <p:spTgt spid="117773">
                                            <p:txEl>
                                              <p:pRg st="1" end="1"/>
                                            </p:txEl>
                                          </p:spTgt>
                                        </p:tgtEl>
                                      </p:cBhvr>
                                    </p:animEffect>
                                    <p:anim calcmode="lin" valueType="num">
                                      <p:cBhvr>
                                        <p:cTn id="52" dur="1000" fill="hold"/>
                                        <p:tgtEl>
                                          <p:spTgt spid="117773">
                                            <p:txEl>
                                              <p:pRg st="1" end="1"/>
                                            </p:txEl>
                                          </p:spTgt>
                                        </p:tgtEl>
                                        <p:attrNameLst>
                                          <p:attrName>ppt_x</p:attrName>
                                        </p:attrNameLst>
                                      </p:cBhvr>
                                      <p:tavLst>
                                        <p:tav tm="0">
                                          <p:val>
                                            <p:strVal val="#ppt_x"/>
                                          </p:val>
                                        </p:tav>
                                        <p:tav tm="100000">
                                          <p:val>
                                            <p:strVal val="#ppt_x"/>
                                          </p:val>
                                        </p:tav>
                                      </p:tavLst>
                                    </p:anim>
                                    <p:anim calcmode="lin" valueType="num">
                                      <p:cBhvr>
                                        <p:cTn id="53" dur="898" decel="100000" fill="hold"/>
                                        <p:tgtEl>
                                          <p:spTgt spid="117773">
                                            <p:txEl>
                                              <p:pRg st="1" end="1"/>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898"/>
                                          </p:stCondLst>
                                        </p:cTn>
                                        <p:tgtEl>
                                          <p:spTgt spid="11777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117773">
                                            <p:txEl>
                                              <p:pRg st="2" end="2"/>
                                            </p:txEl>
                                          </p:spTgt>
                                        </p:tgtEl>
                                        <p:attrNameLst>
                                          <p:attrName>style.visibility</p:attrName>
                                        </p:attrNameLst>
                                      </p:cBhvr>
                                      <p:to>
                                        <p:strVal val="visible"/>
                                      </p:to>
                                    </p:set>
                                    <p:animEffect transition="in" filter="fade">
                                      <p:cBhvr>
                                        <p:cTn id="59" dur="1000"/>
                                        <p:tgtEl>
                                          <p:spTgt spid="117773">
                                            <p:txEl>
                                              <p:pRg st="2" end="2"/>
                                            </p:txEl>
                                          </p:spTgt>
                                        </p:tgtEl>
                                      </p:cBhvr>
                                    </p:animEffect>
                                    <p:anim calcmode="lin" valueType="num">
                                      <p:cBhvr>
                                        <p:cTn id="60" dur="1000" fill="hold"/>
                                        <p:tgtEl>
                                          <p:spTgt spid="117773">
                                            <p:txEl>
                                              <p:pRg st="2" end="2"/>
                                            </p:txEl>
                                          </p:spTgt>
                                        </p:tgtEl>
                                        <p:attrNameLst>
                                          <p:attrName>ppt_x</p:attrName>
                                        </p:attrNameLst>
                                      </p:cBhvr>
                                      <p:tavLst>
                                        <p:tav tm="0">
                                          <p:val>
                                            <p:strVal val="#ppt_x"/>
                                          </p:val>
                                        </p:tav>
                                        <p:tav tm="100000">
                                          <p:val>
                                            <p:strVal val="#ppt_x"/>
                                          </p:val>
                                        </p:tav>
                                      </p:tavLst>
                                    </p:anim>
                                    <p:anim calcmode="lin" valueType="num">
                                      <p:cBhvr>
                                        <p:cTn id="61" dur="898" decel="100000" fill="hold"/>
                                        <p:tgtEl>
                                          <p:spTgt spid="117773">
                                            <p:txEl>
                                              <p:pRg st="2" end="2"/>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898"/>
                                          </p:stCondLst>
                                        </p:cTn>
                                        <p:tgtEl>
                                          <p:spTgt spid="11777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117773">
                                            <p:txEl>
                                              <p:pRg st="3" end="3"/>
                                            </p:txEl>
                                          </p:spTgt>
                                        </p:tgtEl>
                                        <p:attrNameLst>
                                          <p:attrName>style.visibility</p:attrName>
                                        </p:attrNameLst>
                                      </p:cBhvr>
                                      <p:to>
                                        <p:strVal val="visible"/>
                                      </p:to>
                                    </p:set>
                                    <p:animEffect transition="in" filter="fade">
                                      <p:cBhvr>
                                        <p:cTn id="67" dur="1000"/>
                                        <p:tgtEl>
                                          <p:spTgt spid="117773">
                                            <p:txEl>
                                              <p:pRg st="3" end="3"/>
                                            </p:txEl>
                                          </p:spTgt>
                                        </p:tgtEl>
                                      </p:cBhvr>
                                    </p:animEffect>
                                    <p:anim calcmode="lin" valueType="num">
                                      <p:cBhvr>
                                        <p:cTn id="68" dur="1000" fill="hold"/>
                                        <p:tgtEl>
                                          <p:spTgt spid="117773">
                                            <p:txEl>
                                              <p:pRg st="3" end="3"/>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117773">
                                            <p:txEl>
                                              <p:pRg st="3" end="3"/>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11777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animBg="1"/>
      <p:bldP spid="117765" grpId="0" animBg="1"/>
      <p:bldP spid="117766" grpId="0" animBg="1"/>
      <p:bldP spid="117767" grpId="0" animBg="1"/>
      <p:bldP spid="117769" grpId="0" animBg="1"/>
      <p:bldP spid="117768" grpId="0" animBg="1"/>
      <p:bldP spid="117770" grpId="0" animBg="1"/>
      <p:bldP spid="117771" grpId="0" animBg="1"/>
      <p:bldP spid="117772" grpId="0" animBg="1"/>
      <p:bldP spid="11777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914400" y="582613"/>
            <a:ext cx="7620000" cy="1143000"/>
          </a:xfrm>
        </p:spPr>
        <p:txBody>
          <a:bodyPr/>
          <a:lstStyle/>
          <a:p>
            <a:pPr eaLnBrk="1" hangingPunct="1"/>
            <a:r>
              <a:rPr lang="en-US" altLang="en-US" smtClean="0">
                <a:latin typeface="Comic Sans MS" panose="030F0702030302020204" pitchFamily="66" charset="0"/>
              </a:rPr>
              <a:t>Solid</a:t>
            </a:r>
          </a:p>
        </p:txBody>
      </p:sp>
      <p:sp>
        <p:nvSpPr>
          <p:cNvPr id="77828" name="Oval 4"/>
          <p:cNvSpPr>
            <a:spLocks noChangeArrowheads="1"/>
          </p:cNvSpPr>
          <p:nvPr/>
        </p:nvSpPr>
        <p:spPr bwMode="auto">
          <a:xfrm rot="-1234700">
            <a:off x="6172200" y="44958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21508" name="Rectangle 5"/>
          <p:cNvSpPr>
            <a:spLocks noChangeArrowheads="1"/>
          </p:cNvSpPr>
          <p:nvPr/>
        </p:nvSpPr>
        <p:spPr bwMode="auto">
          <a:xfrm>
            <a:off x="6096000" y="3124200"/>
            <a:ext cx="1981200" cy="21336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0" name="Oval 6"/>
          <p:cNvSpPr>
            <a:spLocks noChangeArrowheads="1"/>
          </p:cNvSpPr>
          <p:nvPr/>
        </p:nvSpPr>
        <p:spPr bwMode="auto">
          <a:xfrm rot="-1234700">
            <a:off x="6781800" y="44958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1" name="Oval 7"/>
          <p:cNvSpPr>
            <a:spLocks noChangeArrowheads="1"/>
          </p:cNvSpPr>
          <p:nvPr/>
        </p:nvSpPr>
        <p:spPr bwMode="auto">
          <a:xfrm rot="-1234700">
            <a:off x="7391400" y="44958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2" name="Oval 8"/>
          <p:cNvSpPr>
            <a:spLocks noChangeArrowheads="1"/>
          </p:cNvSpPr>
          <p:nvPr/>
        </p:nvSpPr>
        <p:spPr bwMode="auto">
          <a:xfrm rot="-1234700">
            <a:off x="6172200" y="38862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3" name="Oval 9"/>
          <p:cNvSpPr>
            <a:spLocks noChangeArrowheads="1"/>
          </p:cNvSpPr>
          <p:nvPr/>
        </p:nvSpPr>
        <p:spPr bwMode="auto">
          <a:xfrm rot="-1234700">
            <a:off x="6781800" y="38862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4" name="Oval 10"/>
          <p:cNvSpPr>
            <a:spLocks noChangeArrowheads="1"/>
          </p:cNvSpPr>
          <p:nvPr/>
        </p:nvSpPr>
        <p:spPr bwMode="auto">
          <a:xfrm rot="-1234700">
            <a:off x="7391400" y="38862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5" name="Oval 11"/>
          <p:cNvSpPr>
            <a:spLocks noChangeArrowheads="1"/>
          </p:cNvSpPr>
          <p:nvPr/>
        </p:nvSpPr>
        <p:spPr bwMode="auto">
          <a:xfrm rot="-1234700">
            <a:off x="7391400" y="32766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6" name="Oval 12"/>
          <p:cNvSpPr>
            <a:spLocks noChangeArrowheads="1"/>
          </p:cNvSpPr>
          <p:nvPr/>
        </p:nvSpPr>
        <p:spPr bwMode="auto">
          <a:xfrm rot="-1234700">
            <a:off x="6781800" y="32766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7" name="Oval 13"/>
          <p:cNvSpPr>
            <a:spLocks noChangeArrowheads="1"/>
          </p:cNvSpPr>
          <p:nvPr/>
        </p:nvSpPr>
        <p:spPr bwMode="auto">
          <a:xfrm rot="-1234700">
            <a:off x="6172200" y="3276600"/>
            <a:ext cx="609600" cy="609600"/>
          </a:xfrm>
          <a:prstGeom prst="ellipse">
            <a:avLst/>
          </a:prstGeom>
          <a:gradFill rotWithShape="1">
            <a:gsLst>
              <a:gs pos="0">
                <a:srgbClr val="FFFFFF"/>
              </a:gs>
              <a:gs pos="100000">
                <a:schemeClr val="tx1"/>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77839" name="Rectangle 15"/>
          <p:cNvSpPr>
            <a:spLocks noGrp="1" noChangeArrowheads="1"/>
          </p:cNvSpPr>
          <p:nvPr>
            <p:ph type="body" sz="half" idx="1"/>
          </p:nvPr>
        </p:nvSpPr>
        <p:spPr>
          <a:xfrm>
            <a:off x="1295400" y="1981200"/>
            <a:ext cx="3733800" cy="4343400"/>
          </a:xfrm>
          <a:solidFill>
            <a:srgbClr val="FFFFFF"/>
          </a:solidFill>
          <a:ln w="19050">
            <a:solidFill>
              <a:schemeClr val="tx1"/>
            </a:solidFill>
            <a:miter lim="800000"/>
            <a:headEnd/>
            <a:tailEnd/>
          </a:ln>
        </p:spPr>
        <p:txBody>
          <a:bodyPr/>
          <a:lstStyle/>
          <a:p>
            <a:pPr eaLnBrk="1" hangingPunct="1"/>
            <a:r>
              <a:rPr lang="en-US" altLang="en-US" sz="2800" smtClean="0">
                <a:latin typeface="Comic Sans MS" panose="030F0702030302020204" pitchFamily="66" charset="0"/>
              </a:rPr>
              <a:t>Particles are tightly compact</a:t>
            </a:r>
          </a:p>
          <a:p>
            <a:pPr eaLnBrk="1" hangingPunct="1"/>
            <a:r>
              <a:rPr lang="en-US" altLang="en-US" sz="2800" smtClean="0">
                <a:latin typeface="Comic Sans MS" panose="030F0702030302020204" pitchFamily="66" charset="0"/>
              </a:rPr>
              <a:t>Very Dense (thick)</a:t>
            </a:r>
          </a:p>
          <a:p>
            <a:pPr eaLnBrk="1" hangingPunct="1"/>
            <a:r>
              <a:rPr lang="en-US" altLang="en-US" sz="2800" smtClean="0">
                <a:latin typeface="Comic Sans MS" panose="030F0702030302020204" pitchFamily="66" charset="0"/>
              </a:rPr>
              <a:t>Particles </a:t>
            </a:r>
            <a:r>
              <a:rPr lang="en-US" altLang="en-US" sz="2800" b="1" smtClean="0">
                <a:latin typeface="Comic Sans MS" panose="030F0702030302020204" pitchFamily="66" charset="0"/>
              </a:rPr>
              <a:t>vibrate</a:t>
            </a:r>
            <a:r>
              <a:rPr lang="en-US" altLang="en-US" sz="2800" smtClean="0">
                <a:latin typeface="Comic Sans MS" panose="030F0702030302020204" pitchFamily="66" charset="0"/>
              </a:rPr>
              <a:t> without the ability to move freely</a:t>
            </a:r>
          </a:p>
          <a:p>
            <a:pPr eaLnBrk="1" hangingPunct="1"/>
            <a:r>
              <a:rPr lang="en-US" altLang="en-US" sz="2800" smtClean="0">
                <a:latin typeface="Comic Sans MS" panose="030F0702030302020204" pitchFamily="66" charset="0"/>
              </a:rPr>
              <a:t>Definite (exact) shape and volume</a:t>
            </a:r>
          </a:p>
          <a:p>
            <a:pPr eaLnBrk="1" hangingPunct="1"/>
            <a:r>
              <a:rPr lang="en-US" altLang="en-US" sz="2800" smtClean="0">
                <a:latin typeface="Comic Sans MS" panose="030F0702030302020204" pitchFamily="66" charset="0"/>
                <a:hlinkClick r:id="rId2"/>
              </a:rPr>
              <a:t>Solid Animation</a:t>
            </a:r>
            <a:endParaRPr lang="en-US" altLang="en-US" sz="2800" smtClean="0">
              <a:latin typeface="Comic Sans MS" panose="030F0702030302020204" pitchFamily="66" charset="0"/>
            </a:endParaRPr>
          </a:p>
        </p:txBody>
      </p:sp>
      <p:sp>
        <p:nvSpPr>
          <p:cNvPr id="21518" name="AutoShape 17">
            <a:hlinkClick r:id="rId3" action="ppaction://hlinksldjump" highlightClick="1"/>
          </p:cNvPr>
          <p:cNvSpPr>
            <a:spLocks noChangeArrowheads="1"/>
          </p:cNvSpPr>
          <p:nvPr/>
        </p:nvSpPr>
        <p:spPr bwMode="auto">
          <a:xfrm>
            <a:off x="8077200" y="6019800"/>
            <a:ext cx="457200" cy="457200"/>
          </a:xfrm>
          <a:prstGeom prst="actionButtonReturn">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Tree>
    <p:extLst>
      <p:ext uri="{BB962C8B-B14F-4D97-AF65-F5344CB8AC3E}">
        <p14:creationId xmlns:p14="http://schemas.microsoft.com/office/powerpoint/2010/main" val="1760328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1000"/>
                                        <p:tgtEl>
                                          <p:spTgt spid="77826"/>
                                        </p:tgtEl>
                                      </p:cBhvr>
                                    </p:animEffect>
                                    <p:anim calcmode="lin" valueType="num">
                                      <p:cBhvr>
                                        <p:cTn id="8" dur="1000" fill="hold"/>
                                        <p:tgtEl>
                                          <p:spTgt spid="77826"/>
                                        </p:tgtEl>
                                        <p:attrNameLst>
                                          <p:attrName>ppt_x</p:attrName>
                                        </p:attrNameLst>
                                      </p:cBhvr>
                                      <p:tavLst>
                                        <p:tav tm="0">
                                          <p:val>
                                            <p:strVal val="#ppt_x"/>
                                          </p:val>
                                        </p:tav>
                                        <p:tav tm="100000">
                                          <p:val>
                                            <p:strVal val="#ppt_x"/>
                                          </p:val>
                                        </p:tav>
                                      </p:tavLst>
                                    </p:anim>
                                    <p:anim calcmode="lin" valueType="num">
                                      <p:cBhvr>
                                        <p:cTn id="9" dur="898" decel="100000" fill="hold"/>
                                        <p:tgtEl>
                                          <p:spTgt spid="7782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7782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63" presetClass="path" presetSubtype="0" repeatCount="indefinite" accel="50000" decel="50000" autoRev="1" fill="hold" grpId="0" nodeType="clickEffect">
                                  <p:stCondLst>
                                    <p:cond delay="200"/>
                                  </p:stCondLst>
                                  <p:childTnLst>
                                    <p:animMotion origin="layout" path="M 0.0 -3.33333E-6 L 0.00417 -0.00555 " pathEditMode="relative" rAng="0" ptsTypes="AA">
                                      <p:cBhvr>
                                        <p:cTn id="14" dur="100" fill="hold"/>
                                        <p:tgtEl>
                                          <p:spTgt spid="77828"/>
                                        </p:tgtEl>
                                        <p:attrNameLst>
                                          <p:attrName>ppt_x</p:attrName>
                                          <p:attrName>ppt_y</p:attrName>
                                        </p:attrNameLst>
                                      </p:cBhvr>
                                      <p:rCtr x="20800" y="-27800"/>
                                    </p:animMotion>
                                  </p:childTnLst>
                                </p:cTn>
                              </p:par>
                              <p:par>
                                <p:cTn id="15" presetID="63" presetClass="path" presetSubtype="0" repeatCount="indefinite" accel="50000" decel="50000" autoRev="1" fill="hold" grpId="0" nodeType="withEffect">
                                  <p:stCondLst>
                                    <p:cond delay="500"/>
                                  </p:stCondLst>
                                  <p:childTnLst>
                                    <p:animMotion origin="layout" path="M 0.0 -3.33333E-6 L 0.00417 -0.00555 " pathEditMode="relative" rAng="0" ptsTypes="AA">
                                      <p:cBhvr>
                                        <p:cTn id="16" dur="100" fill="hold"/>
                                        <p:tgtEl>
                                          <p:spTgt spid="77830"/>
                                        </p:tgtEl>
                                        <p:attrNameLst>
                                          <p:attrName>ppt_x</p:attrName>
                                          <p:attrName>ppt_y</p:attrName>
                                        </p:attrNameLst>
                                      </p:cBhvr>
                                      <p:rCtr x="20800" y="-27800"/>
                                    </p:animMotion>
                                  </p:childTnLst>
                                </p:cTn>
                              </p:par>
                              <p:par>
                                <p:cTn id="17" presetID="63" presetClass="path" presetSubtype="0" repeatCount="indefinite" accel="50000" decel="50000" autoRev="1" fill="hold" grpId="0" nodeType="withEffect">
                                  <p:stCondLst>
                                    <p:cond delay="0"/>
                                  </p:stCondLst>
                                  <p:childTnLst>
                                    <p:animMotion origin="layout" path="M 0.0 -3.33333E-6 L 0.00417 -0.00555 " pathEditMode="relative" rAng="0" ptsTypes="AA">
                                      <p:cBhvr>
                                        <p:cTn id="18" dur="100" fill="hold"/>
                                        <p:tgtEl>
                                          <p:spTgt spid="77831"/>
                                        </p:tgtEl>
                                        <p:attrNameLst>
                                          <p:attrName>ppt_x</p:attrName>
                                          <p:attrName>ppt_y</p:attrName>
                                        </p:attrNameLst>
                                      </p:cBhvr>
                                      <p:rCtr x="20800" y="-27800"/>
                                    </p:animMotion>
                                  </p:childTnLst>
                                </p:cTn>
                              </p:par>
                              <p:par>
                                <p:cTn id="19" presetID="63" presetClass="path" presetSubtype="0" repeatCount="indefinite" accel="50000" decel="50000" autoRev="1" fill="hold" grpId="0" nodeType="withEffect">
                                  <p:stCondLst>
                                    <p:cond delay="500"/>
                                  </p:stCondLst>
                                  <p:childTnLst>
                                    <p:animMotion origin="layout" path="M 0.0 -3.33333E-6 L 0.00417 -0.00555 " pathEditMode="relative" rAng="0" ptsTypes="AA">
                                      <p:cBhvr>
                                        <p:cTn id="20" dur="200" fill="hold"/>
                                        <p:tgtEl>
                                          <p:spTgt spid="77832"/>
                                        </p:tgtEl>
                                        <p:attrNameLst>
                                          <p:attrName>ppt_x</p:attrName>
                                          <p:attrName>ppt_y</p:attrName>
                                        </p:attrNameLst>
                                      </p:cBhvr>
                                      <p:rCtr x="20800" y="-27800"/>
                                    </p:animMotion>
                                  </p:childTnLst>
                                </p:cTn>
                              </p:par>
                              <p:par>
                                <p:cTn id="21" presetID="63" presetClass="path" presetSubtype="0" repeatCount="indefinite" accel="50000" decel="50000" autoRev="1" fill="hold" grpId="0" nodeType="withEffect">
                                  <p:stCondLst>
                                    <p:cond delay="100"/>
                                  </p:stCondLst>
                                  <p:childTnLst>
                                    <p:animMotion origin="layout" path="M 0.0 -3.33333E-6 L 0.00417 -0.00555 " pathEditMode="relative" rAng="0" ptsTypes="AA">
                                      <p:cBhvr>
                                        <p:cTn id="22" dur="100" fill="hold"/>
                                        <p:tgtEl>
                                          <p:spTgt spid="77833"/>
                                        </p:tgtEl>
                                        <p:attrNameLst>
                                          <p:attrName>ppt_x</p:attrName>
                                          <p:attrName>ppt_y</p:attrName>
                                        </p:attrNameLst>
                                      </p:cBhvr>
                                      <p:rCtr x="20800" y="-27800"/>
                                    </p:animMotion>
                                  </p:childTnLst>
                                </p:cTn>
                              </p:par>
                              <p:par>
                                <p:cTn id="23" presetID="63" presetClass="path" presetSubtype="0" repeatCount="indefinite" accel="50000" decel="50000" autoRev="1" fill="hold" grpId="0" nodeType="withEffect">
                                  <p:stCondLst>
                                    <p:cond delay="400"/>
                                  </p:stCondLst>
                                  <p:childTnLst>
                                    <p:animMotion origin="layout" path="M 0.0 -3.33333E-6 L 0.00417 -0.00555 " pathEditMode="relative" rAng="0" ptsTypes="AA">
                                      <p:cBhvr>
                                        <p:cTn id="24" dur="100" fill="hold"/>
                                        <p:tgtEl>
                                          <p:spTgt spid="77834"/>
                                        </p:tgtEl>
                                        <p:attrNameLst>
                                          <p:attrName>ppt_x</p:attrName>
                                          <p:attrName>ppt_y</p:attrName>
                                        </p:attrNameLst>
                                      </p:cBhvr>
                                      <p:rCtr x="20800" y="-27800"/>
                                    </p:animMotion>
                                  </p:childTnLst>
                                </p:cTn>
                              </p:par>
                              <p:par>
                                <p:cTn id="25" presetID="63" presetClass="path" presetSubtype="0" repeatCount="indefinite" accel="50000" decel="50000" autoRev="1" fill="hold" grpId="0" nodeType="withEffect">
                                  <p:stCondLst>
                                    <p:cond delay="100"/>
                                  </p:stCondLst>
                                  <p:childTnLst>
                                    <p:animMotion origin="layout" path="M 0.0 -3.33333E-6 L 0.00417 -0.00555 " pathEditMode="relative" rAng="0" ptsTypes="AA">
                                      <p:cBhvr>
                                        <p:cTn id="26" dur="100" fill="hold"/>
                                        <p:tgtEl>
                                          <p:spTgt spid="77835"/>
                                        </p:tgtEl>
                                        <p:attrNameLst>
                                          <p:attrName>ppt_x</p:attrName>
                                          <p:attrName>ppt_y</p:attrName>
                                        </p:attrNameLst>
                                      </p:cBhvr>
                                      <p:rCtr x="20800" y="-27800"/>
                                    </p:animMotion>
                                  </p:childTnLst>
                                </p:cTn>
                              </p:par>
                              <p:par>
                                <p:cTn id="27" presetID="63" presetClass="path" presetSubtype="0" repeatCount="indefinite" accel="50000" decel="50000" autoRev="1" fill="hold" grpId="0" nodeType="withEffect">
                                  <p:stCondLst>
                                    <p:cond delay="400"/>
                                  </p:stCondLst>
                                  <p:childTnLst>
                                    <p:animMotion origin="layout" path="M 0.0 -3.33333E-6 L 0.00417 -0.00555 " pathEditMode="relative" rAng="0" ptsTypes="AA">
                                      <p:cBhvr>
                                        <p:cTn id="28" dur="100" fill="hold"/>
                                        <p:tgtEl>
                                          <p:spTgt spid="77836"/>
                                        </p:tgtEl>
                                        <p:attrNameLst>
                                          <p:attrName>ppt_x</p:attrName>
                                          <p:attrName>ppt_y</p:attrName>
                                        </p:attrNameLst>
                                      </p:cBhvr>
                                      <p:rCtr x="20800" y="-27800"/>
                                    </p:animMotion>
                                  </p:childTnLst>
                                </p:cTn>
                              </p:par>
                              <p:par>
                                <p:cTn id="29" presetID="63" presetClass="path" presetSubtype="0" repeatCount="indefinite" accel="50000" decel="50000" autoRev="1" fill="hold" grpId="0" nodeType="withEffect">
                                  <p:stCondLst>
                                    <p:cond delay="500"/>
                                  </p:stCondLst>
                                  <p:childTnLst>
                                    <p:animMotion origin="layout" path="M 0.0 -3.33333E-6 L 0.00417 -0.00555 " pathEditMode="relative" rAng="0" ptsTypes="AA">
                                      <p:cBhvr>
                                        <p:cTn id="30" dur="100" fill="hold"/>
                                        <p:tgtEl>
                                          <p:spTgt spid="77837"/>
                                        </p:tgtEl>
                                        <p:attrNameLst>
                                          <p:attrName>ppt_x</p:attrName>
                                          <p:attrName>ppt_y</p:attrName>
                                        </p:attrNameLst>
                                      </p:cBhvr>
                                      <p:rCtr x="20800" y="-27800"/>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7839">
                                            <p:bg/>
                                          </p:spTgt>
                                        </p:tgtEl>
                                        <p:attrNameLst>
                                          <p:attrName>style.visibility</p:attrName>
                                        </p:attrNameLst>
                                      </p:cBhvr>
                                      <p:to>
                                        <p:strVal val="visible"/>
                                      </p:to>
                                    </p:set>
                                    <p:animEffect transition="in" filter="fade">
                                      <p:cBhvr>
                                        <p:cTn id="35" dur="1000"/>
                                        <p:tgtEl>
                                          <p:spTgt spid="77839">
                                            <p:bg/>
                                          </p:spTgt>
                                        </p:tgtEl>
                                      </p:cBhvr>
                                    </p:animEffect>
                                    <p:anim calcmode="lin" valueType="num">
                                      <p:cBhvr>
                                        <p:cTn id="36" dur="1000" fill="hold"/>
                                        <p:tgtEl>
                                          <p:spTgt spid="77839">
                                            <p:bg/>
                                          </p:spTgt>
                                        </p:tgtEl>
                                        <p:attrNameLst>
                                          <p:attrName>ppt_x</p:attrName>
                                        </p:attrNameLst>
                                      </p:cBhvr>
                                      <p:tavLst>
                                        <p:tav tm="0">
                                          <p:val>
                                            <p:strVal val="#ppt_x"/>
                                          </p:val>
                                        </p:tav>
                                        <p:tav tm="100000">
                                          <p:val>
                                            <p:strVal val="#ppt_x"/>
                                          </p:val>
                                        </p:tav>
                                      </p:tavLst>
                                    </p:anim>
                                    <p:anim calcmode="lin" valueType="num">
                                      <p:cBhvr>
                                        <p:cTn id="37" dur="898" decel="100000" fill="hold"/>
                                        <p:tgtEl>
                                          <p:spTgt spid="77839">
                                            <p:bg/>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77839">
                                            <p:bg/>
                                          </p:spTgt>
                                        </p:tgtEl>
                                        <p:attrNameLst>
                                          <p:attrName>ppt_y</p:attrName>
                                        </p:attrNameLst>
                                      </p:cBhvr>
                                      <p:tavLst>
                                        <p:tav tm="0">
                                          <p:val>
                                            <p:strVal val="#ppt_y-.03"/>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77839">
                                            <p:txEl>
                                              <p:pRg st="0" end="0"/>
                                            </p:txEl>
                                          </p:spTgt>
                                        </p:tgtEl>
                                        <p:attrNameLst>
                                          <p:attrName>style.visibility</p:attrName>
                                        </p:attrNameLst>
                                      </p:cBhvr>
                                      <p:to>
                                        <p:strVal val="visible"/>
                                      </p:to>
                                    </p:set>
                                    <p:animEffect transition="in" filter="fade">
                                      <p:cBhvr>
                                        <p:cTn id="43" dur="1000"/>
                                        <p:tgtEl>
                                          <p:spTgt spid="77839">
                                            <p:txEl>
                                              <p:pRg st="0" end="0"/>
                                            </p:txEl>
                                          </p:spTgt>
                                        </p:tgtEl>
                                      </p:cBhvr>
                                    </p:animEffect>
                                    <p:anim calcmode="lin" valueType="num">
                                      <p:cBhvr>
                                        <p:cTn id="44" dur="1000" fill="hold"/>
                                        <p:tgtEl>
                                          <p:spTgt spid="77839">
                                            <p:txEl>
                                              <p:pRg st="0" end="0"/>
                                            </p:txEl>
                                          </p:spTgt>
                                        </p:tgtEl>
                                        <p:attrNameLst>
                                          <p:attrName>ppt_x</p:attrName>
                                        </p:attrNameLst>
                                      </p:cBhvr>
                                      <p:tavLst>
                                        <p:tav tm="0">
                                          <p:val>
                                            <p:strVal val="#ppt_x"/>
                                          </p:val>
                                        </p:tav>
                                        <p:tav tm="100000">
                                          <p:val>
                                            <p:strVal val="#ppt_x"/>
                                          </p:val>
                                        </p:tav>
                                      </p:tavLst>
                                    </p:anim>
                                    <p:anim calcmode="lin" valueType="num">
                                      <p:cBhvr>
                                        <p:cTn id="45" dur="898" decel="100000" fill="hold"/>
                                        <p:tgtEl>
                                          <p:spTgt spid="77839">
                                            <p:txEl>
                                              <p:pRg st="0" end="0"/>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898"/>
                                          </p:stCondLst>
                                        </p:cTn>
                                        <p:tgtEl>
                                          <p:spTgt spid="7783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77839">
                                            <p:txEl>
                                              <p:pRg st="1" end="1"/>
                                            </p:txEl>
                                          </p:spTgt>
                                        </p:tgtEl>
                                        <p:attrNameLst>
                                          <p:attrName>style.visibility</p:attrName>
                                        </p:attrNameLst>
                                      </p:cBhvr>
                                      <p:to>
                                        <p:strVal val="visible"/>
                                      </p:to>
                                    </p:set>
                                    <p:animEffect transition="in" filter="fade">
                                      <p:cBhvr>
                                        <p:cTn id="51" dur="1000"/>
                                        <p:tgtEl>
                                          <p:spTgt spid="77839">
                                            <p:txEl>
                                              <p:pRg st="1" end="1"/>
                                            </p:txEl>
                                          </p:spTgt>
                                        </p:tgtEl>
                                      </p:cBhvr>
                                    </p:animEffect>
                                    <p:anim calcmode="lin" valueType="num">
                                      <p:cBhvr>
                                        <p:cTn id="52" dur="1000" fill="hold"/>
                                        <p:tgtEl>
                                          <p:spTgt spid="77839">
                                            <p:txEl>
                                              <p:pRg st="1" end="1"/>
                                            </p:txEl>
                                          </p:spTgt>
                                        </p:tgtEl>
                                        <p:attrNameLst>
                                          <p:attrName>ppt_x</p:attrName>
                                        </p:attrNameLst>
                                      </p:cBhvr>
                                      <p:tavLst>
                                        <p:tav tm="0">
                                          <p:val>
                                            <p:strVal val="#ppt_x"/>
                                          </p:val>
                                        </p:tav>
                                        <p:tav tm="100000">
                                          <p:val>
                                            <p:strVal val="#ppt_x"/>
                                          </p:val>
                                        </p:tav>
                                      </p:tavLst>
                                    </p:anim>
                                    <p:anim calcmode="lin" valueType="num">
                                      <p:cBhvr>
                                        <p:cTn id="53" dur="898" decel="100000" fill="hold"/>
                                        <p:tgtEl>
                                          <p:spTgt spid="77839">
                                            <p:txEl>
                                              <p:pRg st="1" end="1"/>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898"/>
                                          </p:stCondLst>
                                        </p:cTn>
                                        <p:tgtEl>
                                          <p:spTgt spid="7783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77839">
                                            <p:txEl>
                                              <p:pRg st="2" end="2"/>
                                            </p:txEl>
                                          </p:spTgt>
                                        </p:tgtEl>
                                        <p:attrNameLst>
                                          <p:attrName>style.visibility</p:attrName>
                                        </p:attrNameLst>
                                      </p:cBhvr>
                                      <p:to>
                                        <p:strVal val="visible"/>
                                      </p:to>
                                    </p:set>
                                    <p:animEffect transition="in" filter="fade">
                                      <p:cBhvr>
                                        <p:cTn id="59" dur="1000"/>
                                        <p:tgtEl>
                                          <p:spTgt spid="77839">
                                            <p:txEl>
                                              <p:pRg st="2" end="2"/>
                                            </p:txEl>
                                          </p:spTgt>
                                        </p:tgtEl>
                                      </p:cBhvr>
                                    </p:animEffect>
                                    <p:anim calcmode="lin" valueType="num">
                                      <p:cBhvr>
                                        <p:cTn id="60" dur="1000" fill="hold"/>
                                        <p:tgtEl>
                                          <p:spTgt spid="77839">
                                            <p:txEl>
                                              <p:pRg st="2" end="2"/>
                                            </p:txEl>
                                          </p:spTgt>
                                        </p:tgtEl>
                                        <p:attrNameLst>
                                          <p:attrName>ppt_x</p:attrName>
                                        </p:attrNameLst>
                                      </p:cBhvr>
                                      <p:tavLst>
                                        <p:tav tm="0">
                                          <p:val>
                                            <p:strVal val="#ppt_x"/>
                                          </p:val>
                                        </p:tav>
                                        <p:tav tm="100000">
                                          <p:val>
                                            <p:strVal val="#ppt_x"/>
                                          </p:val>
                                        </p:tav>
                                      </p:tavLst>
                                    </p:anim>
                                    <p:anim calcmode="lin" valueType="num">
                                      <p:cBhvr>
                                        <p:cTn id="61" dur="898" decel="100000" fill="hold"/>
                                        <p:tgtEl>
                                          <p:spTgt spid="77839">
                                            <p:txEl>
                                              <p:pRg st="2" end="2"/>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898"/>
                                          </p:stCondLst>
                                        </p:cTn>
                                        <p:tgtEl>
                                          <p:spTgt spid="7783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77839">
                                            <p:txEl>
                                              <p:pRg st="3" end="3"/>
                                            </p:txEl>
                                          </p:spTgt>
                                        </p:tgtEl>
                                        <p:attrNameLst>
                                          <p:attrName>style.visibility</p:attrName>
                                        </p:attrNameLst>
                                      </p:cBhvr>
                                      <p:to>
                                        <p:strVal val="visible"/>
                                      </p:to>
                                    </p:set>
                                    <p:animEffect transition="in" filter="fade">
                                      <p:cBhvr>
                                        <p:cTn id="67" dur="1000"/>
                                        <p:tgtEl>
                                          <p:spTgt spid="77839">
                                            <p:txEl>
                                              <p:pRg st="3" end="3"/>
                                            </p:txEl>
                                          </p:spTgt>
                                        </p:tgtEl>
                                      </p:cBhvr>
                                    </p:animEffect>
                                    <p:anim calcmode="lin" valueType="num">
                                      <p:cBhvr>
                                        <p:cTn id="68" dur="1000" fill="hold"/>
                                        <p:tgtEl>
                                          <p:spTgt spid="77839">
                                            <p:txEl>
                                              <p:pRg st="3" end="3"/>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77839">
                                            <p:txEl>
                                              <p:pRg st="3" end="3"/>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7783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77839">
                                            <p:txEl>
                                              <p:pRg st="4" end="4"/>
                                            </p:txEl>
                                          </p:spTgt>
                                        </p:tgtEl>
                                        <p:attrNameLst>
                                          <p:attrName>style.visibility</p:attrName>
                                        </p:attrNameLst>
                                      </p:cBhvr>
                                      <p:to>
                                        <p:strVal val="visible"/>
                                      </p:to>
                                    </p:set>
                                    <p:animEffect transition="in" filter="fade">
                                      <p:cBhvr>
                                        <p:cTn id="75" dur="1000"/>
                                        <p:tgtEl>
                                          <p:spTgt spid="77839">
                                            <p:txEl>
                                              <p:pRg st="4" end="4"/>
                                            </p:txEl>
                                          </p:spTgt>
                                        </p:tgtEl>
                                      </p:cBhvr>
                                    </p:animEffect>
                                    <p:anim calcmode="lin" valueType="num">
                                      <p:cBhvr>
                                        <p:cTn id="76" dur="1000" fill="hold"/>
                                        <p:tgtEl>
                                          <p:spTgt spid="77839">
                                            <p:txEl>
                                              <p:pRg st="4" end="4"/>
                                            </p:txEl>
                                          </p:spTgt>
                                        </p:tgtEl>
                                        <p:attrNameLst>
                                          <p:attrName>ppt_x</p:attrName>
                                        </p:attrNameLst>
                                      </p:cBhvr>
                                      <p:tavLst>
                                        <p:tav tm="0">
                                          <p:val>
                                            <p:strVal val="#ppt_x"/>
                                          </p:val>
                                        </p:tav>
                                        <p:tav tm="100000">
                                          <p:val>
                                            <p:strVal val="#ppt_x"/>
                                          </p:val>
                                        </p:tav>
                                      </p:tavLst>
                                    </p:anim>
                                    <p:anim calcmode="lin" valueType="num">
                                      <p:cBhvr>
                                        <p:cTn id="77" dur="898" decel="100000" fill="hold"/>
                                        <p:tgtEl>
                                          <p:spTgt spid="77839">
                                            <p:txEl>
                                              <p:pRg st="4" end="4"/>
                                            </p:tx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898"/>
                                          </p:stCondLst>
                                        </p:cTn>
                                        <p:tgtEl>
                                          <p:spTgt spid="77839">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77828" grpId="0" animBg="1"/>
      <p:bldP spid="77830" grpId="0" animBg="1"/>
      <p:bldP spid="77831" grpId="0" animBg="1"/>
      <p:bldP spid="77832" grpId="0" animBg="1"/>
      <p:bldP spid="77833" grpId="0" animBg="1"/>
      <p:bldP spid="77834" grpId="0" animBg="1"/>
      <p:bldP spid="77835" grpId="0" animBg="1"/>
      <p:bldP spid="77836" grpId="0" animBg="1"/>
      <p:bldP spid="77837" grpId="0" animBg="1"/>
      <p:bldP spid="77839"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763000" cy="4154984"/>
          </a:xfrm>
          <a:prstGeom prst="rect">
            <a:avLst/>
          </a:prstGeom>
        </p:spPr>
        <p:txBody>
          <a:bodyPr wrap="square">
            <a:spAutoFit/>
          </a:bodyPr>
          <a:lstStyle/>
          <a:p>
            <a:r>
              <a:rPr lang="en-US" sz="4400" dirty="0" smtClean="0">
                <a:latin typeface="Baskerville Old Face" panose="02020602080505020303" pitchFamily="18" charset="0"/>
              </a:rPr>
              <a:t>Discussion: Cyclical </a:t>
            </a:r>
            <a:r>
              <a:rPr lang="en-US" sz="4400" dirty="0">
                <a:latin typeface="Baskerville Old Face" panose="02020602080505020303" pitchFamily="18" charset="0"/>
              </a:rPr>
              <a:t>processes and phase changes.</a:t>
            </a:r>
          </a:p>
          <a:p>
            <a:r>
              <a:rPr lang="en-US" sz="4400" dirty="0" smtClean="0">
                <a:latin typeface="Baskerville Old Face" panose="02020602080505020303" pitchFamily="18" charset="0"/>
              </a:rPr>
              <a:t>*make </a:t>
            </a:r>
            <a:r>
              <a:rPr lang="en-US" sz="4400" dirty="0">
                <a:latin typeface="Baskerville Old Face" panose="02020602080505020303" pitchFamily="18" charset="0"/>
              </a:rPr>
              <a:t>other connections between transitions and cyclical changes as compared to the phase changes observed in matter.</a:t>
            </a:r>
          </a:p>
        </p:txBody>
      </p:sp>
    </p:spTree>
    <p:extLst>
      <p:ext uri="{BB962C8B-B14F-4D97-AF65-F5344CB8AC3E}">
        <p14:creationId xmlns:p14="http://schemas.microsoft.com/office/powerpoint/2010/main" val="35380008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763000" cy="5724644"/>
          </a:xfrm>
          <a:prstGeom prst="rect">
            <a:avLst/>
          </a:prstGeom>
        </p:spPr>
        <p:txBody>
          <a:bodyPr wrap="square">
            <a:spAutoFit/>
          </a:bodyPr>
          <a:lstStyle/>
          <a:p>
            <a:pPr algn="ctr"/>
            <a:r>
              <a:rPr lang="en-US" sz="6600" b="1" u="sng" dirty="0" smtClean="0">
                <a:solidFill>
                  <a:schemeClr val="accent6">
                    <a:lumMod val="75000"/>
                  </a:schemeClr>
                </a:solidFill>
                <a:latin typeface="Baskerville Old Face" panose="02020602080505020303" pitchFamily="18" charset="0"/>
              </a:rPr>
              <a:t>Closure and Homework</a:t>
            </a:r>
          </a:p>
          <a:p>
            <a:r>
              <a:rPr lang="en-US" sz="6000" dirty="0" smtClean="0">
                <a:latin typeface="Baskerville Old Face" panose="02020602080505020303" pitchFamily="18" charset="0"/>
              </a:rPr>
              <a:t>Student </a:t>
            </a:r>
            <a:r>
              <a:rPr lang="en-US" sz="6000" dirty="0">
                <a:latin typeface="Baskerville Old Face" panose="02020602080505020303" pitchFamily="18" charset="0"/>
              </a:rPr>
              <a:t>Essay: Use your knowledge of the Water Cycle to address Olaf’s misconceptions of the state of matter.</a:t>
            </a:r>
          </a:p>
        </p:txBody>
      </p:sp>
    </p:spTree>
    <p:extLst>
      <p:ext uri="{BB962C8B-B14F-4D97-AF65-F5344CB8AC3E}">
        <p14:creationId xmlns:p14="http://schemas.microsoft.com/office/powerpoint/2010/main" val="29644387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 21</a:t>
            </a:r>
            <a:r>
              <a:rPr lang="en-US" baseline="30000" dirty="0" smtClean="0"/>
              <a:t>st</a:t>
            </a:r>
            <a:r>
              <a:rPr lang="en-US" dirty="0" smtClean="0"/>
              <a:t> </a:t>
            </a:r>
            <a:r>
              <a:rPr lang="en-US" dirty="0" smtClean="0"/>
              <a:t>2015</a:t>
            </a:r>
            <a:endParaRPr lang="en-US" dirty="0"/>
          </a:p>
        </p:txBody>
      </p:sp>
      <p:sp>
        <p:nvSpPr>
          <p:cNvPr id="3" name="Content Placeholder 2"/>
          <p:cNvSpPr>
            <a:spLocks noGrp="1"/>
          </p:cNvSpPr>
          <p:nvPr>
            <p:ph idx="1"/>
          </p:nvPr>
        </p:nvSpPr>
        <p:spPr>
          <a:xfrm>
            <a:off x="228600" y="1295400"/>
            <a:ext cx="8686800" cy="5426075"/>
          </a:xfrm>
        </p:spPr>
        <p:txBody>
          <a:bodyPr>
            <a:normAutofit lnSpcReduction="10000"/>
          </a:bodyPr>
          <a:lstStyle/>
          <a:p>
            <a:pPr marL="0" indent="0">
              <a:buNone/>
            </a:pPr>
            <a:r>
              <a:rPr lang="en-US" b="1" u="sng" dirty="0" smtClean="0">
                <a:latin typeface="Baskerville Old Face" panose="02020602080505020303" pitchFamily="18" charset="0"/>
              </a:rPr>
              <a:t>DO</a:t>
            </a:r>
            <a:r>
              <a:rPr lang="en-US" dirty="0" smtClean="0">
                <a:latin typeface="Baskerville Old Face" panose="02020602080505020303" pitchFamily="18" charset="0"/>
              </a:rPr>
              <a:t>:  I will be able to identify </a:t>
            </a:r>
            <a:r>
              <a:rPr lang="en-US" dirty="0">
                <a:latin typeface="Baskerville Old Face" panose="02020602080505020303" pitchFamily="18" charset="0"/>
              </a:rPr>
              <a:t>and explain the differences in the physical and chemical properties of matter and the chemical and physical changes of matter. </a:t>
            </a:r>
            <a:endParaRPr lang="en-US" dirty="0" smtClean="0">
              <a:latin typeface="Baskerville Old Face" panose="02020602080505020303" pitchFamily="18" charset="0"/>
            </a:endParaRPr>
          </a:p>
          <a:p>
            <a:pPr marL="0" indent="0">
              <a:buNone/>
            </a:pPr>
            <a:r>
              <a:rPr lang="en-US" b="1" u="sng" dirty="0" smtClean="0">
                <a:latin typeface="Baskerville Old Face" panose="02020602080505020303" pitchFamily="18" charset="0"/>
              </a:rPr>
              <a:t>EQ</a:t>
            </a:r>
            <a:r>
              <a:rPr lang="en-US" b="1" u="sng" dirty="0">
                <a:latin typeface="Baskerville Old Face" panose="02020602080505020303" pitchFamily="18" charset="0"/>
              </a:rPr>
              <a:t>: </a:t>
            </a:r>
            <a:r>
              <a:rPr lang="en-US" b="1" u="sng" dirty="0" smtClean="0">
                <a:latin typeface="Baskerville Old Face" panose="02020602080505020303" pitchFamily="18" charset="0"/>
              </a:rPr>
              <a:t/>
            </a:r>
            <a:br>
              <a:rPr lang="en-US" b="1" u="sng" dirty="0" smtClean="0">
                <a:latin typeface="Baskerville Old Face" panose="02020602080505020303" pitchFamily="18" charset="0"/>
              </a:rPr>
            </a:br>
            <a:r>
              <a:rPr lang="en-US" dirty="0" smtClean="0">
                <a:latin typeface="Baskerville Old Face" panose="02020602080505020303" pitchFamily="18" charset="0"/>
              </a:rPr>
              <a:t>What </a:t>
            </a:r>
            <a:r>
              <a:rPr lang="en-US" dirty="0">
                <a:latin typeface="Baskerville Old Face" panose="02020602080505020303" pitchFamily="18" charset="0"/>
              </a:rPr>
              <a:t>is the difference between physical and chemical change</a:t>
            </a:r>
            <a:r>
              <a:rPr lang="en-US" dirty="0" smtClean="0">
                <a:latin typeface="Baskerville Old Face" panose="02020602080505020303" pitchFamily="18" charset="0"/>
              </a:rPr>
              <a:t>?</a:t>
            </a:r>
            <a:endParaRPr lang="en-US" dirty="0">
              <a:latin typeface="Baskerville Old Face" panose="02020602080505020303" pitchFamily="18" charset="0"/>
            </a:endParaRPr>
          </a:p>
          <a:p>
            <a:pPr marL="0" indent="0">
              <a:buNone/>
            </a:pPr>
            <a:r>
              <a:rPr lang="en-US" dirty="0">
                <a:latin typeface="Baskerville Old Face" panose="02020602080505020303" pitchFamily="18" charset="0"/>
              </a:rPr>
              <a:t>What are some of the unique physical and chemical properties of each state of matter?</a:t>
            </a:r>
          </a:p>
          <a:p>
            <a:pPr marL="0" indent="0">
              <a:buNone/>
            </a:pPr>
            <a:r>
              <a:rPr lang="en-US" dirty="0" smtClean="0">
                <a:latin typeface="Baskerville Old Face" panose="02020602080505020303" pitchFamily="18" charset="0"/>
              </a:rPr>
              <a:t>What </a:t>
            </a:r>
            <a:r>
              <a:rPr lang="en-US" dirty="0">
                <a:latin typeface="Baskerville Old Face" panose="02020602080505020303" pitchFamily="18" charset="0"/>
              </a:rPr>
              <a:t>are some of the properties of a substance as it undergoes different physical and chemical changes</a:t>
            </a:r>
            <a:r>
              <a:rPr lang="en-US" dirty="0" smtClean="0">
                <a:latin typeface="Baskerville Old Face" panose="02020602080505020303" pitchFamily="18" charset="0"/>
              </a:rPr>
              <a:t>?</a:t>
            </a:r>
            <a:endParaRPr lang="en-US" dirty="0">
              <a:latin typeface="Baskerville Old Face" panose="02020602080505020303" pitchFamily="18" charset="0"/>
            </a:endParaRPr>
          </a:p>
          <a:p>
            <a:pPr marL="0" indent="0">
              <a:buNone/>
            </a:pPr>
            <a:endParaRPr lang="en-US" dirty="0"/>
          </a:p>
        </p:txBody>
      </p:sp>
    </p:spTree>
    <p:extLst>
      <p:ext uri="{BB962C8B-B14F-4D97-AF65-F5344CB8AC3E}">
        <p14:creationId xmlns:p14="http://schemas.microsoft.com/office/powerpoint/2010/main" val="5912765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u="sng" dirty="0" smtClean="0">
                <a:solidFill>
                  <a:schemeClr val="accent6">
                    <a:lumMod val="75000"/>
                  </a:schemeClr>
                </a:solidFill>
                <a:latin typeface="Baskerville Old Face" panose="02020602080505020303" pitchFamily="18" charset="0"/>
              </a:rPr>
              <a:t>Think on it…</a:t>
            </a:r>
            <a:endParaRPr lang="en-US" b="1" u="sng" dirty="0">
              <a:solidFill>
                <a:schemeClr val="accent6">
                  <a:lumMod val="75000"/>
                </a:schemeClr>
              </a:solidFill>
              <a:latin typeface="Baskerville Old Face" panose="02020602080505020303" pitchFamily="18" charset="0"/>
            </a:endParaRPr>
          </a:p>
        </p:txBody>
      </p:sp>
      <p:sp>
        <p:nvSpPr>
          <p:cNvPr id="3" name="Content Placeholder 2"/>
          <p:cNvSpPr>
            <a:spLocks noGrp="1"/>
          </p:cNvSpPr>
          <p:nvPr>
            <p:ph idx="1"/>
          </p:nvPr>
        </p:nvSpPr>
        <p:spPr>
          <a:xfrm>
            <a:off x="0" y="914400"/>
            <a:ext cx="9067800" cy="5807075"/>
          </a:xfrm>
        </p:spPr>
        <p:txBody>
          <a:bodyPr>
            <a:normAutofit/>
          </a:bodyPr>
          <a:lstStyle/>
          <a:p>
            <a:pPr marL="0" indent="0">
              <a:buNone/>
            </a:pPr>
            <a:r>
              <a:rPr lang="en-US" sz="4000" dirty="0" smtClean="0">
                <a:latin typeface="Baskerville Old Face" panose="02020602080505020303" pitchFamily="18" charset="0"/>
              </a:rPr>
              <a:t>1.Characteristics </a:t>
            </a:r>
            <a:r>
              <a:rPr lang="en-US" sz="4000" dirty="0">
                <a:latin typeface="Baskerville Old Face" panose="02020602080505020303" pitchFamily="18" charset="0"/>
              </a:rPr>
              <a:t>that can only be seen when the material changes and new materials are formed.</a:t>
            </a:r>
          </a:p>
          <a:p>
            <a:pPr marL="0" indent="0">
              <a:buNone/>
            </a:pPr>
            <a:r>
              <a:rPr lang="en-US" sz="4000" dirty="0">
                <a:latin typeface="Baskerville Old Face" panose="02020602080505020303" pitchFamily="18" charset="0"/>
              </a:rPr>
              <a:t>a.	Chemical properties</a:t>
            </a:r>
          </a:p>
          <a:p>
            <a:pPr marL="0" indent="0">
              <a:buNone/>
            </a:pPr>
            <a:r>
              <a:rPr lang="en-US" sz="4000" dirty="0">
                <a:latin typeface="Baskerville Old Face" panose="02020602080505020303" pitchFamily="18" charset="0"/>
              </a:rPr>
              <a:t>b.	Physical properties</a:t>
            </a:r>
          </a:p>
          <a:p>
            <a:pPr marL="0" indent="0">
              <a:buNone/>
            </a:pPr>
            <a:r>
              <a:rPr lang="en-US" sz="4000" dirty="0">
                <a:latin typeface="Baskerville Old Face" panose="02020602080505020303" pitchFamily="18" charset="0"/>
              </a:rPr>
              <a:t>c.	Chemical changes</a:t>
            </a:r>
          </a:p>
          <a:p>
            <a:pPr marL="0" indent="0">
              <a:buNone/>
            </a:pPr>
            <a:r>
              <a:rPr lang="en-US" sz="4000" dirty="0">
                <a:latin typeface="Baskerville Old Face" panose="02020602080505020303" pitchFamily="18" charset="0"/>
              </a:rPr>
              <a:t>d.	Physical changes </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spTree>
    <p:extLst>
      <p:ext uri="{BB962C8B-B14F-4D97-AF65-F5344CB8AC3E}">
        <p14:creationId xmlns:p14="http://schemas.microsoft.com/office/powerpoint/2010/main" val="7068031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Phases of Matter</a:t>
            </a:r>
            <a:endParaRPr lang="en-US" sz="5400" dirty="0"/>
          </a:p>
        </p:txBody>
      </p:sp>
      <p:sp>
        <p:nvSpPr>
          <p:cNvPr id="3" name="Content Placeholder 2"/>
          <p:cNvSpPr>
            <a:spLocks noGrp="1"/>
          </p:cNvSpPr>
          <p:nvPr>
            <p:ph idx="1"/>
          </p:nvPr>
        </p:nvSpPr>
        <p:spPr>
          <a:xfrm>
            <a:off x="457200" y="1600201"/>
            <a:ext cx="8229600" cy="1295399"/>
          </a:xfrm>
        </p:spPr>
        <p:txBody>
          <a:bodyPr/>
          <a:lstStyle/>
          <a:p>
            <a:r>
              <a:rPr lang="en-US" dirty="0" smtClean="0"/>
              <a:t>Is ENERGY being </a:t>
            </a:r>
            <a:r>
              <a:rPr lang="en-US" b="1" dirty="0" smtClean="0">
                <a:solidFill>
                  <a:schemeClr val="accent5">
                    <a:lumMod val="50000"/>
                  </a:schemeClr>
                </a:solidFill>
              </a:rPr>
              <a:t>ADDED</a:t>
            </a:r>
            <a:r>
              <a:rPr lang="en-US" dirty="0" smtClean="0"/>
              <a:t> or </a:t>
            </a:r>
            <a:r>
              <a:rPr lang="en-US" b="1" dirty="0" smtClean="0">
                <a:solidFill>
                  <a:schemeClr val="accent5">
                    <a:lumMod val="50000"/>
                  </a:schemeClr>
                </a:solidFill>
              </a:rPr>
              <a:t>TAKEN AWAY </a:t>
            </a:r>
            <a:r>
              <a:rPr lang="en-US" dirty="0" smtClean="0"/>
              <a:t>in this phase change:</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pic>
        <p:nvPicPr>
          <p:cNvPr id="1026" name="Picture 2" descr="C:\Users\Owner\AppData\Local\Microsoft\Windows\Temporary Internet Files\Content.IE5\HHFRXJMK\MP900448355[1].jpg"/>
          <p:cNvPicPr>
            <a:picLocks noChangeAspect="1" noChangeArrowheads="1"/>
          </p:cNvPicPr>
          <p:nvPr/>
        </p:nvPicPr>
        <p:blipFill>
          <a:blip r:embed="rId2" cstate="print"/>
          <a:srcRect/>
          <a:stretch>
            <a:fillRect/>
          </a:stretch>
        </p:blipFill>
        <p:spPr bwMode="auto">
          <a:xfrm>
            <a:off x="762000" y="2743200"/>
            <a:ext cx="3886200" cy="2590800"/>
          </a:xfrm>
          <a:prstGeom prst="rect">
            <a:avLst/>
          </a:prstGeom>
          <a:noFill/>
        </p:spPr>
      </p:pic>
      <p:pic>
        <p:nvPicPr>
          <p:cNvPr id="1027" name="Picture 3" descr="C:\Users\Owner\AppData\Local\Microsoft\Windows\Temporary Internet Files\Content.IE5\FHVEV3ZB\MC900438640[1].jpg"/>
          <p:cNvPicPr>
            <a:picLocks noChangeAspect="1" noChangeArrowheads="1"/>
          </p:cNvPicPr>
          <p:nvPr/>
        </p:nvPicPr>
        <p:blipFill>
          <a:blip r:embed="rId3" cstate="print"/>
          <a:srcRect/>
          <a:stretch>
            <a:fillRect/>
          </a:stretch>
        </p:blipFill>
        <p:spPr bwMode="auto">
          <a:xfrm>
            <a:off x="5867400" y="2362200"/>
            <a:ext cx="2397833" cy="3581400"/>
          </a:xfrm>
          <a:prstGeom prst="rect">
            <a:avLst/>
          </a:prstGeom>
          <a:noFill/>
        </p:spPr>
      </p:pic>
      <p:sp>
        <p:nvSpPr>
          <p:cNvPr id="8" name="Right Arrow 7"/>
          <p:cNvSpPr/>
          <p:nvPr/>
        </p:nvSpPr>
        <p:spPr>
          <a:xfrm>
            <a:off x="4267200" y="3886200"/>
            <a:ext cx="2209800" cy="1066800"/>
          </a:xfrm>
          <a:prstGeom prst="rightArrow">
            <a:avLst/>
          </a:prstGeom>
          <a:solidFill>
            <a:schemeClr val="tx2">
              <a:lumMod val="50000"/>
              <a:lumOff val="5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60828" y="5562600"/>
            <a:ext cx="1245854" cy="707886"/>
          </a:xfrm>
          <a:prstGeom prst="rect">
            <a:avLst/>
          </a:prstGeom>
          <a:noFill/>
        </p:spPr>
        <p:txBody>
          <a:bodyPr wrap="none" rtlCol="0">
            <a:spAutoFit/>
          </a:bodyPr>
          <a:lstStyle/>
          <a:p>
            <a:r>
              <a:rPr lang="en-US" sz="4000" b="1" dirty="0" smtClean="0"/>
              <a:t>Solid</a:t>
            </a:r>
            <a:endParaRPr lang="en-US" sz="4000" b="1" dirty="0"/>
          </a:p>
        </p:txBody>
      </p:sp>
      <p:sp>
        <p:nvSpPr>
          <p:cNvPr id="10" name="TextBox 9"/>
          <p:cNvSpPr txBox="1"/>
          <p:nvPr/>
        </p:nvSpPr>
        <p:spPr>
          <a:xfrm>
            <a:off x="6356628" y="5562600"/>
            <a:ext cx="1481496" cy="707886"/>
          </a:xfrm>
          <a:prstGeom prst="rect">
            <a:avLst/>
          </a:prstGeom>
          <a:noFill/>
        </p:spPr>
        <p:txBody>
          <a:bodyPr wrap="none" rtlCol="0">
            <a:spAutoFit/>
          </a:bodyPr>
          <a:lstStyle/>
          <a:p>
            <a:r>
              <a:rPr lang="en-US" sz="4000" b="1" dirty="0" smtClean="0"/>
              <a:t>Liquid</a:t>
            </a:r>
            <a:endParaRPr lang="en-US" sz="4000" b="1" dirty="0"/>
          </a:p>
        </p:txBody>
      </p:sp>
      <p:sp>
        <p:nvSpPr>
          <p:cNvPr id="11" name="TextBox 10"/>
          <p:cNvSpPr txBox="1"/>
          <p:nvPr/>
        </p:nvSpPr>
        <p:spPr>
          <a:xfrm>
            <a:off x="685800" y="1447800"/>
            <a:ext cx="7772400" cy="317009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8800" dirty="0" smtClean="0"/>
              <a:t>ADDED</a:t>
            </a:r>
          </a:p>
          <a:p>
            <a:pPr algn="ctr"/>
            <a:r>
              <a:rPr lang="en-US" sz="2800" dirty="0" smtClean="0"/>
              <a:t>The added energy has caused the chocolate particles to </a:t>
            </a:r>
            <a:r>
              <a:rPr lang="en-US" sz="2800" u="sng" dirty="0" smtClean="0"/>
              <a:t>speed up</a:t>
            </a:r>
            <a:r>
              <a:rPr lang="en-US" sz="2800" dirty="0" smtClean="0"/>
              <a:t>. Before they were vibrating in place, now they are moving fast enough to slip past one another.</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2000"/>
                                        <p:tgtEl>
                                          <p:spTgt spid="10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600201"/>
            <a:ext cx="8229600" cy="1295399"/>
          </a:xfrm>
        </p:spPr>
        <p:txBody>
          <a:bodyPr/>
          <a:lstStyle/>
          <a:p>
            <a:r>
              <a:rPr lang="en-US" dirty="0" smtClean="0"/>
              <a:t>Is ENERGY being </a:t>
            </a:r>
            <a:r>
              <a:rPr lang="en-US" b="1" dirty="0" smtClean="0">
                <a:solidFill>
                  <a:schemeClr val="accent5">
                    <a:lumMod val="50000"/>
                  </a:schemeClr>
                </a:solidFill>
              </a:rPr>
              <a:t>ADDED</a:t>
            </a:r>
            <a:r>
              <a:rPr lang="en-US" dirty="0" smtClean="0"/>
              <a:t> or </a:t>
            </a:r>
            <a:r>
              <a:rPr lang="en-US" b="1" dirty="0" smtClean="0">
                <a:solidFill>
                  <a:schemeClr val="accent5">
                    <a:lumMod val="50000"/>
                  </a:schemeClr>
                </a:solidFill>
              </a:rPr>
              <a:t>TAKEN AWAY </a:t>
            </a:r>
            <a:r>
              <a:rPr lang="en-US" dirty="0" smtClean="0"/>
              <a:t>in this phase change:</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9" name="TextBox 8"/>
          <p:cNvSpPr txBox="1"/>
          <p:nvPr/>
        </p:nvSpPr>
        <p:spPr>
          <a:xfrm>
            <a:off x="1860828" y="5562600"/>
            <a:ext cx="1481496" cy="707886"/>
          </a:xfrm>
          <a:prstGeom prst="rect">
            <a:avLst/>
          </a:prstGeom>
          <a:noFill/>
        </p:spPr>
        <p:txBody>
          <a:bodyPr wrap="none" rtlCol="0">
            <a:spAutoFit/>
          </a:bodyPr>
          <a:lstStyle/>
          <a:p>
            <a:r>
              <a:rPr lang="en-US" sz="4000" b="1" dirty="0" smtClean="0"/>
              <a:t>Liquid</a:t>
            </a:r>
            <a:endParaRPr lang="en-US" sz="4000" b="1" dirty="0"/>
          </a:p>
        </p:txBody>
      </p:sp>
      <p:sp>
        <p:nvSpPr>
          <p:cNvPr id="10" name="TextBox 9"/>
          <p:cNvSpPr txBox="1"/>
          <p:nvPr/>
        </p:nvSpPr>
        <p:spPr>
          <a:xfrm>
            <a:off x="6356628" y="5562600"/>
            <a:ext cx="970137" cy="707886"/>
          </a:xfrm>
          <a:prstGeom prst="rect">
            <a:avLst/>
          </a:prstGeom>
          <a:noFill/>
        </p:spPr>
        <p:txBody>
          <a:bodyPr wrap="none" rtlCol="0">
            <a:spAutoFit/>
          </a:bodyPr>
          <a:lstStyle/>
          <a:p>
            <a:r>
              <a:rPr lang="en-US" sz="4000" b="1" dirty="0" smtClean="0"/>
              <a:t>Gas</a:t>
            </a:r>
            <a:endParaRPr lang="en-US" sz="4000" b="1" dirty="0"/>
          </a:p>
        </p:txBody>
      </p:sp>
      <p:pic>
        <p:nvPicPr>
          <p:cNvPr id="2050" name="Picture 2" descr="C:\Users\Owner\AppData\Local\Microsoft\Windows\Temporary Internet Files\Content.IE5\HHFRXJMK\MP900400015[1].jpg"/>
          <p:cNvPicPr>
            <a:picLocks noChangeAspect="1" noChangeArrowheads="1"/>
          </p:cNvPicPr>
          <p:nvPr/>
        </p:nvPicPr>
        <p:blipFill>
          <a:blip r:embed="rId2" cstate="print"/>
          <a:srcRect/>
          <a:stretch>
            <a:fillRect/>
          </a:stretch>
        </p:blipFill>
        <p:spPr bwMode="auto">
          <a:xfrm>
            <a:off x="685800" y="2895600"/>
            <a:ext cx="3901440" cy="2599944"/>
          </a:xfrm>
          <a:prstGeom prst="rect">
            <a:avLst/>
          </a:prstGeom>
          <a:noFill/>
        </p:spPr>
      </p:pic>
      <p:pic>
        <p:nvPicPr>
          <p:cNvPr id="2051" name="Picture 3" descr="C:\Users\Owner\AppData\Local\Microsoft\Windows\Temporary Internet Files\Content.IE5\BWOJ4AQY\MP900438881[1].jpg"/>
          <p:cNvPicPr>
            <a:picLocks noChangeAspect="1" noChangeArrowheads="1"/>
          </p:cNvPicPr>
          <p:nvPr/>
        </p:nvPicPr>
        <p:blipFill>
          <a:blip r:embed="rId3" cstate="print"/>
          <a:srcRect/>
          <a:stretch>
            <a:fillRect/>
          </a:stretch>
        </p:blipFill>
        <p:spPr bwMode="auto">
          <a:xfrm>
            <a:off x="5181600" y="2895600"/>
            <a:ext cx="3581399" cy="2687755"/>
          </a:xfrm>
          <a:prstGeom prst="rect">
            <a:avLst/>
          </a:prstGeom>
          <a:noFill/>
        </p:spPr>
      </p:pic>
      <p:sp>
        <p:nvSpPr>
          <p:cNvPr id="8" name="Right Arrow 7"/>
          <p:cNvSpPr/>
          <p:nvPr/>
        </p:nvSpPr>
        <p:spPr>
          <a:xfrm>
            <a:off x="3962400" y="3886200"/>
            <a:ext cx="2209800" cy="1066800"/>
          </a:xfrm>
          <a:prstGeom prst="rightArrow">
            <a:avLst/>
          </a:prstGeom>
          <a:solidFill>
            <a:schemeClr val="tx2">
              <a:lumMod val="50000"/>
              <a:lumOff val="5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1630501"/>
            <a:ext cx="7772400" cy="31700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8800" dirty="0" smtClean="0">
                <a:solidFill>
                  <a:schemeClr val="tx1"/>
                </a:solidFill>
              </a:rPr>
              <a:t>ADDED</a:t>
            </a:r>
          </a:p>
          <a:p>
            <a:pPr algn="ctr"/>
            <a:r>
              <a:rPr lang="en-US" sz="2800" dirty="0" smtClean="0">
                <a:solidFill>
                  <a:schemeClr val="tx1"/>
                </a:solidFill>
              </a:rPr>
              <a:t>The added energy has caused the water particles to </a:t>
            </a:r>
            <a:r>
              <a:rPr lang="en-US" sz="2800" u="sng" dirty="0" smtClean="0">
                <a:solidFill>
                  <a:schemeClr val="tx1"/>
                </a:solidFill>
              </a:rPr>
              <a:t>speed up</a:t>
            </a:r>
            <a:r>
              <a:rPr lang="en-US" sz="2800" dirty="0" smtClean="0">
                <a:solidFill>
                  <a:schemeClr val="tx1"/>
                </a:solidFill>
              </a:rPr>
              <a:t>. Before they were moving fast enough to slip past one another, now they have enough energy to break away from one another and expand.</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2000"/>
                                        <p:tgtEl>
                                          <p:spTgt spid="20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600201"/>
            <a:ext cx="8229600" cy="1295399"/>
          </a:xfrm>
        </p:spPr>
        <p:txBody>
          <a:bodyPr/>
          <a:lstStyle/>
          <a:p>
            <a:r>
              <a:rPr lang="en-US" dirty="0" smtClean="0"/>
              <a:t>Is ENERGY being </a:t>
            </a:r>
            <a:r>
              <a:rPr lang="en-US" b="1" dirty="0" smtClean="0">
                <a:solidFill>
                  <a:schemeClr val="accent5">
                    <a:lumMod val="50000"/>
                  </a:schemeClr>
                </a:solidFill>
              </a:rPr>
              <a:t>ADDED</a:t>
            </a:r>
            <a:r>
              <a:rPr lang="en-US" dirty="0" smtClean="0"/>
              <a:t> or </a:t>
            </a:r>
            <a:r>
              <a:rPr lang="en-US" b="1" dirty="0" smtClean="0">
                <a:solidFill>
                  <a:schemeClr val="accent5">
                    <a:lumMod val="50000"/>
                  </a:schemeClr>
                </a:solidFill>
              </a:rPr>
              <a:t>TAKEN AWAY </a:t>
            </a:r>
            <a:r>
              <a:rPr lang="en-US" dirty="0" smtClean="0"/>
              <a:t>in this phase change:</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9" name="TextBox 8"/>
          <p:cNvSpPr txBox="1"/>
          <p:nvPr/>
        </p:nvSpPr>
        <p:spPr>
          <a:xfrm>
            <a:off x="2089428" y="5769114"/>
            <a:ext cx="1481496" cy="707886"/>
          </a:xfrm>
          <a:prstGeom prst="rect">
            <a:avLst/>
          </a:prstGeom>
          <a:noFill/>
        </p:spPr>
        <p:txBody>
          <a:bodyPr wrap="none" rtlCol="0">
            <a:spAutoFit/>
          </a:bodyPr>
          <a:lstStyle/>
          <a:p>
            <a:r>
              <a:rPr lang="en-US" sz="4000" b="1" dirty="0" smtClean="0"/>
              <a:t>Liquid</a:t>
            </a:r>
            <a:endParaRPr lang="en-US" sz="4000" b="1" dirty="0"/>
          </a:p>
        </p:txBody>
      </p:sp>
      <p:sp>
        <p:nvSpPr>
          <p:cNvPr id="10" name="TextBox 9"/>
          <p:cNvSpPr txBox="1"/>
          <p:nvPr/>
        </p:nvSpPr>
        <p:spPr>
          <a:xfrm>
            <a:off x="6585228" y="5769114"/>
            <a:ext cx="1245854" cy="707886"/>
          </a:xfrm>
          <a:prstGeom prst="rect">
            <a:avLst/>
          </a:prstGeom>
          <a:noFill/>
        </p:spPr>
        <p:txBody>
          <a:bodyPr wrap="none" rtlCol="0">
            <a:spAutoFit/>
          </a:bodyPr>
          <a:lstStyle/>
          <a:p>
            <a:r>
              <a:rPr lang="en-US" sz="4000" b="1" dirty="0" smtClean="0"/>
              <a:t>Solid</a:t>
            </a:r>
            <a:endParaRPr lang="en-US" sz="4000" b="1" dirty="0"/>
          </a:p>
        </p:txBody>
      </p:sp>
      <p:pic>
        <p:nvPicPr>
          <p:cNvPr id="3079" name="Picture 7" descr="C:\Users\Owner\AppData\Local\Microsoft\Windows\Temporary Internet Files\Content.IE5\BWOJ4AQY\MP900410082[1].jpg"/>
          <p:cNvPicPr>
            <a:picLocks noChangeAspect="1" noChangeArrowheads="1"/>
          </p:cNvPicPr>
          <p:nvPr/>
        </p:nvPicPr>
        <p:blipFill>
          <a:blip r:embed="rId2" cstate="print"/>
          <a:srcRect/>
          <a:stretch>
            <a:fillRect/>
          </a:stretch>
        </p:blipFill>
        <p:spPr bwMode="auto">
          <a:xfrm>
            <a:off x="609600" y="2797314"/>
            <a:ext cx="4230752" cy="2819400"/>
          </a:xfrm>
          <a:prstGeom prst="rect">
            <a:avLst/>
          </a:prstGeom>
          <a:noFill/>
        </p:spPr>
      </p:pic>
      <p:pic>
        <p:nvPicPr>
          <p:cNvPr id="3081" name="Picture 9" descr="C:\Users\Owner\AppData\Local\Microsoft\Windows\Temporary Internet Files\Content.IE5\HHFRXJMK\MP900309673[1].jpg"/>
          <p:cNvPicPr>
            <a:picLocks noChangeAspect="1" noChangeArrowheads="1"/>
          </p:cNvPicPr>
          <p:nvPr/>
        </p:nvPicPr>
        <p:blipFill>
          <a:blip r:embed="rId3" cstate="print"/>
          <a:srcRect/>
          <a:stretch>
            <a:fillRect/>
          </a:stretch>
        </p:blipFill>
        <p:spPr bwMode="auto">
          <a:xfrm>
            <a:off x="5791200" y="2187714"/>
            <a:ext cx="2609088" cy="3657600"/>
          </a:xfrm>
          <a:prstGeom prst="rect">
            <a:avLst/>
          </a:prstGeom>
          <a:noFill/>
        </p:spPr>
      </p:pic>
      <p:sp>
        <p:nvSpPr>
          <p:cNvPr id="8" name="Right Arrow 7"/>
          <p:cNvSpPr/>
          <p:nvPr/>
        </p:nvSpPr>
        <p:spPr>
          <a:xfrm>
            <a:off x="4267200" y="4114800"/>
            <a:ext cx="2209800" cy="1066800"/>
          </a:xfrm>
          <a:prstGeom prst="rightArrow">
            <a:avLst/>
          </a:prstGeom>
          <a:solidFill>
            <a:schemeClr val="tx2">
              <a:lumMod val="50000"/>
              <a:lumOff val="50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9600" y="1753612"/>
            <a:ext cx="7772400" cy="273921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8800" dirty="0" smtClean="0">
                <a:solidFill>
                  <a:schemeClr val="tx1"/>
                </a:solidFill>
              </a:rPr>
              <a:t>Taken Away</a:t>
            </a:r>
          </a:p>
          <a:p>
            <a:pPr algn="ctr"/>
            <a:r>
              <a:rPr lang="en-US" sz="2800" dirty="0" smtClean="0">
                <a:solidFill>
                  <a:schemeClr val="tx1"/>
                </a:solidFill>
              </a:rPr>
              <a:t>Taking away energy from a rain drop slows the water molecules down so that they no longer slide past one another. </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fade">
                                      <p:cBhvr>
                                        <p:cTn id="10" dur="2000"/>
                                        <p:tgtEl>
                                          <p:spTgt spid="307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081"/>
                                        </p:tgtEl>
                                        <p:attrNameLst>
                                          <p:attrName>style.visibility</p:attrName>
                                        </p:attrNameLst>
                                      </p:cBhvr>
                                      <p:to>
                                        <p:strVal val="visible"/>
                                      </p:to>
                                    </p:set>
                                    <p:animEffect transition="in" filter="fade">
                                      <p:cBhvr>
                                        <p:cTn id="16" dur="2000"/>
                                        <p:tgtEl>
                                          <p:spTgt spid="30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066800" y="381000"/>
            <a:ext cx="7620000" cy="685800"/>
          </a:xfrm>
        </p:spPr>
        <p:txBody>
          <a:bodyPr/>
          <a:lstStyle/>
          <a:p>
            <a:pPr eaLnBrk="1" hangingPunct="1"/>
            <a:r>
              <a:rPr lang="en-US" altLang="en-US" smtClean="0">
                <a:latin typeface="Comic Sans MS" panose="030F0702030302020204" pitchFamily="66" charset="0"/>
              </a:rPr>
              <a:t>Matter </a:t>
            </a:r>
          </a:p>
        </p:txBody>
      </p:sp>
      <p:sp>
        <p:nvSpPr>
          <p:cNvPr id="86019" name="Rectangle 3"/>
          <p:cNvSpPr>
            <a:spLocks noGrp="1" noChangeArrowheads="1"/>
          </p:cNvSpPr>
          <p:nvPr>
            <p:ph type="body" idx="1"/>
          </p:nvPr>
        </p:nvSpPr>
        <p:spPr>
          <a:xfrm>
            <a:off x="1066800" y="1143000"/>
            <a:ext cx="7620000" cy="3810000"/>
          </a:xfrm>
        </p:spPr>
        <p:txBody>
          <a:bodyPr/>
          <a:lstStyle/>
          <a:p>
            <a:pPr eaLnBrk="1" hangingPunct="1">
              <a:lnSpc>
                <a:spcPct val="90000"/>
              </a:lnSpc>
            </a:pPr>
            <a:r>
              <a:rPr lang="en-US" altLang="en-US" smtClean="0">
                <a:latin typeface="Comic Sans MS" panose="030F0702030302020204" pitchFamily="66" charset="0"/>
              </a:rPr>
              <a:t>Anything that has mass and takes up space (volume)</a:t>
            </a:r>
          </a:p>
          <a:p>
            <a:pPr lvl="1" eaLnBrk="1" hangingPunct="1">
              <a:lnSpc>
                <a:spcPct val="90000"/>
              </a:lnSpc>
            </a:pPr>
            <a:r>
              <a:rPr lang="en-US" altLang="en-US" smtClean="0">
                <a:latin typeface="Comic Sans MS" panose="030F0702030302020204" pitchFamily="66" charset="0"/>
              </a:rPr>
              <a:t>Examples:</a:t>
            </a:r>
          </a:p>
          <a:p>
            <a:pPr lvl="2" eaLnBrk="1" hangingPunct="1">
              <a:lnSpc>
                <a:spcPct val="90000"/>
              </a:lnSpc>
            </a:pPr>
            <a:r>
              <a:rPr lang="en-US" altLang="en-US" smtClean="0">
                <a:latin typeface="Comic Sans MS" panose="030F0702030302020204" pitchFamily="66" charset="0"/>
              </a:rPr>
              <a:t>A brick(a solid) has </a:t>
            </a:r>
            <a:r>
              <a:rPr lang="en-US" altLang="en-US" u="sng" smtClean="0">
                <a:latin typeface="Comic Sans MS" panose="030F0702030302020204" pitchFamily="66" charset="0"/>
              </a:rPr>
              <a:t>mass</a:t>
            </a:r>
            <a:r>
              <a:rPr lang="en-US" altLang="en-US" smtClean="0">
                <a:latin typeface="Comic Sans MS" panose="030F0702030302020204" pitchFamily="66" charset="0"/>
              </a:rPr>
              <a:t> and </a:t>
            </a:r>
            <a:r>
              <a:rPr lang="en-US" altLang="en-US" u="sng" smtClean="0">
                <a:latin typeface="Comic Sans MS" panose="030F0702030302020204" pitchFamily="66" charset="0"/>
              </a:rPr>
              <a:t>takes up space</a:t>
            </a:r>
            <a:r>
              <a:rPr lang="en-US" altLang="en-US" smtClean="0">
                <a:latin typeface="Comic Sans MS" panose="030F0702030302020204" pitchFamily="66" charset="0"/>
              </a:rPr>
              <a:t> </a:t>
            </a:r>
            <a:endParaRPr lang="en-US" altLang="en-US" smtClean="0">
              <a:latin typeface="Comic Sans MS" panose="030F0702030302020204" pitchFamily="66" charset="0"/>
              <a:sym typeface="Wingdings" panose="05000000000000000000" pitchFamily="2" charset="2"/>
            </a:endParaRPr>
          </a:p>
          <a:p>
            <a:pPr lvl="2" eaLnBrk="1" hangingPunct="1">
              <a:lnSpc>
                <a:spcPct val="90000"/>
              </a:lnSpc>
            </a:pPr>
            <a:r>
              <a:rPr lang="en-US" altLang="en-US" smtClean="0">
                <a:latin typeface="Comic Sans MS" panose="030F0702030302020204" pitchFamily="66" charset="0"/>
                <a:sym typeface="Wingdings" panose="05000000000000000000" pitchFamily="2" charset="2"/>
              </a:rPr>
              <a:t>A desk has </a:t>
            </a:r>
            <a:r>
              <a:rPr lang="en-US" altLang="en-US" u="sng" smtClean="0">
                <a:latin typeface="Comic Sans MS" panose="030F0702030302020204" pitchFamily="66" charset="0"/>
                <a:sym typeface="Wingdings" panose="05000000000000000000" pitchFamily="2" charset="2"/>
              </a:rPr>
              <a:t>mass</a:t>
            </a:r>
            <a:r>
              <a:rPr lang="en-US" altLang="en-US" smtClean="0">
                <a:latin typeface="Comic Sans MS" panose="030F0702030302020204" pitchFamily="66" charset="0"/>
                <a:sym typeface="Wingdings" panose="05000000000000000000" pitchFamily="2" charset="2"/>
              </a:rPr>
              <a:t> and </a:t>
            </a:r>
            <a:r>
              <a:rPr lang="en-US" altLang="en-US" u="sng" smtClean="0">
                <a:latin typeface="Comic Sans MS" panose="030F0702030302020204" pitchFamily="66" charset="0"/>
                <a:sym typeface="Wingdings" panose="05000000000000000000" pitchFamily="2" charset="2"/>
              </a:rPr>
              <a:t>takes up space</a:t>
            </a:r>
          </a:p>
          <a:p>
            <a:pPr lvl="2" eaLnBrk="1" hangingPunct="1">
              <a:lnSpc>
                <a:spcPct val="90000"/>
              </a:lnSpc>
            </a:pPr>
            <a:r>
              <a:rPr lang="en-US" altLang="en-US" smtClean="0">
                <a:latin typeface="Comic Sans MS" panose="030F0702030302020204" pitchFamily="66" charset="0"/>
                <a:sym typeface="Wingdings" panose="05000000000000000000" pitchFamily="2" charset="2"/>
              </a:rPr>
              <a:t>A pencil has </a:t>
            </a:r>
            <a:r>
              <a:rPr lang="en-US" altLang="en-US" u="sng" smtClean="0">
                <a:latin typeface="Comic Sans MS" panose="030F0702030302020204" pitchFamily="66" charset="0"/>
                <a:sym typeface="Wingdings" panose="05000000000000000000" pitchFamily="2" charset="2"/>
              </a:rPr>
              <a:t>mass</a:t>
            </a:r>
            <a:r>
              <a:rPr lang="en-US" altLang="en-US" smtClean="0">
                <a:latin typeface="Comic Sans MS" panose="030F0702030302020204" pitchFamily="66" charset="0"/>
                <a:sym typeface="Wingdings" panose="05000000000000000000" pitchFamily="2" charset="2"/>
              </a:rPr>
              <a:t> and </a:t>
            </a:r>
            <a:r>
              <a:rPr lang="en-US" altLang="en-US" u="sng" smtClean="0">
                <a:latin typeface="Comic Sans MS" panose="030F0702030302020204" pitchFamily="66" charset="0"/>
                <a:sym typeface="Wingdings" panose="05000000000000000000" pitchFamily="2" charset="2"/>
              </a:rPr>
              <a:t>takes up space</a:t>
            </a:r>
          </a:p>
          <a:p>
            <a:pPr lvl="2" eaLnBrk="1" hangingPunct="1">
              <a:lnSpc>
                <a:spcPct val="90000"/>
              </a:lnSpc>
            </a:pPr>
            <a:r>
              <a:rPr lang="en-US" altLang="en-US" smtClean="0">
                <a:latin typeface="Comic Sans MS" panose="030F0702030302020204" pitchFamily="66" charset="0"/>
                <a:sym typeface="Wingdings" panose="05000000000000000000" pitchFamily="2" charset="2"/>
              </a:rPr>
              <a:t>Air (a gas) has </a:t>
            </a:r>
            <a:r>
              <a:rPr lang="en-US" altLang="en-US" u="sng" smtClean="0">
                <a:latin typeface="Comic Sans MS" panose="030F0702030302020204" pitchFamily="66" charset="0"/>
                <a:sym typeface="Wingdings" panose="05000000000000000000" pitchFamily="2" charset="2"/>
              </a:rPr>
              <a:t>mass</a:t>
            </a:r>
            <a:r>
              <a:rPr lang="en-US" altLang="en-US" smtClean="0">
                <a:latin typeface="Comic Sans MS" panose="030F0702030302020204" pitchFamily="66" charset="0"/>
                <a:sym typeface="Wingdings" panose="05000000000000000000" pitchFamily="2" charset="2"/>
              </a:rPr>
              <a:t> and </a:t>
            </a:r>
            <a:r>
              <a:rPr lang="en-US" altLang="en-US" u="sng" smtClean="0">
                <a:latin typeface="Comic Sans MS" panose="030F0702030302020204" pitchFamily="66" charset="0"/>
                <a:sym typeface="Wingdings" panose="05000000000000000000" pitchFamily="2" charset="2"/>
              </a:rPr>
              <a:t>takes up space</a:t>
            </a:r>
          </a:p>
          <a:p>
            <a:pPr lvl="2" eaLnBrk="1" hangingPunct="1">
              <a:lnSpc>
                <a:spcPct val="90000"/>
              </a:lnSpc>
            </a:pPr>
            <a:r>
              <a:rPr lang="en-US" altLang="en-US" smtClean="0">
                <a:latin typeface="Comic Sans MS" panose="030F0702030302020204" pitchFamily="66" charset="0"/>
                <a:sym typeface="Wingdings" panose="05000000000000000000" pitchFamily="2" charset="2"/>
              </a:rPr>
              <a:t>Gasoline (a liquid) has </a:t>
            </a:r>
            <a:r>
              <a:rPr lang="en-US" altLang="en-US" u="sng" smtClean="0">
                <a:latin typeface="Comic Sans MS" panose="030F0702030302020204" pitchFamily="66" charset="0"/>
                <a:sym typeface="Wingdings" panose="05000000000000000000" pitchFamily="2" charset="2"/>
              </a:rPr>
              <a:t>mass</a:t>
            </a:r>
            <a:r>
              <a:rPr lang="en-US" altLang="en-US" smtClean="0">
                <a:latin typeface="Comic Sans MS" panose="030F0702030302020204" pitchFamily="66" charset="0"/>
                <a:sym typeface="Wingdings" panose="05000000000000000000" pitchFamily="2" charset="2"/>
              </a:rPr>
              <a:t> and </a:t>
            </a:r>
            <a:r>
              <a:rPr lang="en-US" altLang="en-US" u="sng" smtClean="0">
                <a:latin typeface="Comic Sans MS" panose="030F0702030302020204" pitchFamily="66" charset="0"/>
                <a:sym typeface="Wingdings" panose="05000000000000000000" pitchFamily="2" charset="2"/>
              </a:rPr>
              <a:t>takes up space</a:t>
            </a:r>
            <a:endParaRPr lang="en-US" altLang="en-US" u="sng" smtClean="0">
              <a:latin typeface="Comic Sans MS" panose="030F0702030302020204" pitchFamily="66" charset="0"/>
            </a:endParaRPr>
          </a:p>
        </p:txBody>
      </p:sp>
      <p:sp>
        <p:nvSpPr>
          <p:cNvPr id="86020" name="Text Box 4"/>
          <p:cNvSpPr txBox="1">
            <a:spLocks noChangeArrowheads="1"/>
          </p:cNvSpPr>
          <p:nvPr/>
        </p:nvSpPr>
        <p:spPr bwMode="auto">
          <a:xfrm>
            <a:off x="1143000" y="5029200"/>
            <a:ext cx="7442200" cy="1570038"/>
          </a:xfrm>
          <a:prstGeom prst="rect">
            <a:avLst/>
          </a:prstGeom>
          <a:solidFill>
            <a:srgbClr val="FFFFFF"/>
          </a:solidFill>
          <a:ln w="381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latin typeface="Comic Sans MS" panose="030F0702030302020204" pitchFamily="66" charset="0"/>
              </a:rPr>
              <a:t>All of the above examples are considered matter because they have </a:t>
            </a:r>
            <a:r>
              <a:rPr lang="en-US" altLang="en-US" sz="2400" u="sng">
                <a:latin typeface="Comic Sans MS" panose="030F0702030302020204" pitchFamily="66" charset="0"/>
              </a:rPr>
              <a:t>mass</a:t>
            </a:r>
            <a:r>
              <a:rPr lang="en-US" altLang="en-US" sz="2400">
                <a:latin typeface="Comic Sans MS" panose="030F0702030302020204" pitchFamily="66" charset="0"/>
              </a:rPr>
              <a:t> and </a:t>
            </a:r>
            <a:r>
              <a:rPr lang="en-US" altLang="en-US" sz="2400" u="sng">
                <a:latin typeface="Comic Sans MS" panose="030F0702030302020204" pitchFamily="66" charset="0"/>
              </a:rPr>
              <a:t>take up space</a:t>
            </a:r>
            <a:r>
              <a:rPr lang="en-US" altLang="en-US" sz="2400">
                <a:latin typeface="Comic Sans MS" panose="030F0702030302020204" pitchFamily="66" charset="0"/>
              </a:rPr>
              <a:t>.  Can you think of anything that would not be considered matter?</a:t>
            </a:r>
          </a:p>
        </p:txBody>
      </p:sp>
    </p:spTree>
    <p:extLst>
      <p:ext uri="{BB962C8B-B14F-4D97-AF65-F5344CB8AC3E}">
        <p14:creationId xmlns:p14="http://schemas.microsoft.com/office/powerpoint/2010/main" val="431193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1000"/>
                                        <p:tgtEl>
                                          <p:spTgt spid="86018"/>
                                        </p:tgtEl>
                                      </p:cBhvr>
                                    </p:animEffect>
                                    <p:anim calcmode="lin" valueType="num">
                                      <p:cBhvr>
                                        <p:cTn id="8" dur="1000" fill="hold"/>
                                        <p:tgtEl>
                                          <p:spTgt spid="86018"/>
                                        </p:tgtEl>
                                        <p:attrNameLst>
                                          <p:attrName>ppt_x</p:attrName>
                                        </p:attrNameLst>
                                      </p:cBhvr>
                                      <p:tavLst>
                                        <p:tav tm="0">
                                          <p:val>
                                            <p:strVal val="#ppt_x"/>
                                          </p:val>
                                        </p:tav>
                                        <p:tav tm="100000">
                                          <p:val>
                                            <p:strVal val="#ppt_x"/>
                                          </p:val>
                                        </p:tav>
                                      </p:tavLst>
                                    </p:anim>
                                    <p:anim calcmode="lin" valueType="num">
                                      <p:cBhvr>
                                        <p:cTn id="9" dur="898" decel="100000" fill="hold"/>
                                        <p:tgtEl>
                                          <p:spTgt spid="8601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86018"/>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86019">
                                            <p:txEl>
                                              <p:pRg st="0" end="0"/>
                                            </p:txEl>
                                          </p:spTgt>
                                        </p:tgtEl>
                                        <p:attrNameLst>
                                          <p:attrName>style.visibility</p:attrName>
                                        </p:attrNameLst>
                                      </p:cBhvr>
                                      <p:to>
                                        <p:strVal val="visible"/>
                                      </p:to>
                                    </p:set>
                                    <p:animEffect transition="in" filter="dissolve">
                                      <p:cBhvr>
                                        <p:cTn id="15" dur="500"/>
                                        <p:tgtEl>
                                          <p:spTgt spid="8601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86019">
                                            <p:txEl>
                                              <p:pRg st="1" end="1"/>
                                            </p:txEl>
                                          </p:spTgt>
                                        </p:tgtEl>
                                        <p:attrNameLst>
                                          <p:attrName>style.visibility</p:attrName>
                                        </p:attrNameLst>
                                      </p:cBhvr>
                                      <p:to>
                                        <p:strVal val="visible"/>
                                      </p:to>
                                    </p:set>
                                    <p:animEffect transition="in" filter="dissolve">
                                      <p:cBhvr>
                                        <p:cTn id="20" dur="500"/>
                                        <p:tgtEl>
                                          <p:spTgt spid="8601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86019">
                                            <p:txEl>
                                              <p:pRg st="2" end="2"/>
                                            </p:txEl>
                                          </p:spTgt>
                                        </p:tgtEl>
                                        <p:attrNameLst>
                                          <p:attrName>style.visibility</p:attrName>
                                        </p:attrNameLst>
                                      </p:cBhvr>
                                      <p:to>
                                        <p:strVal val="visible"/>
                                      </p:to>
                                    </p:set>
                                    <p:animEffect transition="in" filter="dissolve">
                                      <p:cBhvr>
                                        <p:cTn id="25" dur="500"/>
                                        <p:tgtEl>
                                          <p:spTgt spid="8601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86019">
                                            <p:txEl>
                                              <p:pRg st="3" end="3"/>
                                            </p:txEl>
                                          </p:spTgt>
                                        </p:tgtEl>
                                        <p:attrNameLst>
                                          <p:attrName>style.visibility</p:attrName>
                                        </p:attrNameLst>
                                      </p:cBhvr>
                                      <p:to>
                                        <p:strVal val="visible"/>
                                      </p:to>
                                    </p:set>
                                    <p:animEffect transition="in" filter="dissolve">
                                      <p:cBhvr>
                                        <p:cTn id="30" dur="500"/>
                                        <p:tgtEl>
                                          <p:spTgt spid="8601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86019">
                                            <p:txEl>
                                              <p:pRg st="4" end="4"/>
                                            </p:txEl>
                                          </p:spTgt>
                                        </p:tgtEl>
                                        <p:attrNameLst>
                                          <p:attrName>style.visibility</p:attrName>
                                        </p:attrNameLst>
                                      </p:cBhvr>
                                      <p:to>
                                        <p:strVal val="visible"/>
                                      </p:to>
                                    </p:set>
                                    <p:animEffect transition="in" filter="dissolve">
                                      <p:cBhvr>
                                        <p:cTn id="35" dur="500"/>
                                        <p:tgtEl>
                                          <p:spTgt spid="86019">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86019">
                                            <p:txEl>
                                              <p:pRg st="5" end="5"/>
                                            </p:txEl>
                                          </p:spTgt>
                                        </p:tgtEl>
                                        <p:attrNameLst>
                                          <p:attrName>style.visibility</p:attrName>
                                        </p:attrNameLst>
                                      </p:cBhvr>
                                      <p:to>
                                        <p:strVal val="visible"/>
                                      </p:to>
                                    </p:set>
                                    <p:animEffect transition="in" filter="dissolve">
                                      <p:cBhvr>
                                        <p:cTn id="40" dur="500"/>
                                        <p:tgtEl>
                                          <p:spTgt spid="86019">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86019">
                                            <p:txEl>
                                              <p:pRg st="6" end="6"/>
                                            </p:txEl>
                                          </p:spTgt>
                                        </p:tgtEl>
                                        <p:attrNameLst>
                                          <p:attrName>style.visibility</p:attrName>
                                        </p:attrNameLst>
                                      </p:cBhvr>
                                      <p:to>
                                        <p:strVal val="visible"/>
                                      </p:to>
                                    </p:set>
                                    <p:animEffect transition="in" filter="dissolve">
                                      <p:cBhvr>
                                        <p:cTn id="45" dur="500"/>
                                        <p:tgtEl>
                                          <p:spTgt spid="86019">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86020"/>
                                        </p:tgtEl>
                                        <p:attrNameLst>
                                          <p:attrName>style.visibility</p:attrName>
                                        </p:attrNameLst>
                                      </p:cBhvr>
                                      <p:to>
                                        <p:strVal val="visible"/>
                                      </p:to>
                                    </p:set>
                                    <p:animEffect transition="in" filter="box(in)">
                                      <p:cBhvr>
                                        <p:cTn id="50" dur="5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ABOUT ME</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441191"/>
            <a:ext cx="2165901" cy="1718762"/>
          </a:xfrm>
        </p:spPr>
      </p:pic>
      <p:sp>
        <p:nvSpPr>
          <p:cNvPr id="4" name="Footer Placeholder 3"/>
          <p:cNvSpPr>
            <a:spLocks noGrp="1"/>
          </p:cNvSpPr>
          <p:nvPr>
            <p:ph type="ftr" sz="quarter" idx="11"/>
          </p:nvPr>
        </p:nvSpPr>
        <p:spPr/>
        <p:txBody>
          <a:bodyPr/>
          <a:lstStyle/>
          <a:p>
            <a:r>
              <a:rPr lang="en-US" smtClean="0"/>
              <a:t>© 2013 S. Coates</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895600"/>
            <a:ext cx="1905000" cy="12668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33" y="4212301"/>
            <a:ext cx="2188068" cy="14546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100" y="4212301"/>
            <a:ext cx="2153463" cy="142808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605212"/>
            <a:ext cx="4476750" cy="2933700"/>
          </a:xfrm>
          <a:prstGeom prst="rect">
            <a:avLst/>
          </a:prstGeom>
        </p:spPr>
      </p:pic>
      <p:pic>
        <p:nvPicPr>
          <p:cNvPr id="10" name="Pictur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6163" y="749222"/>
            <a:ext cx="4285437" cy="251412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3262" y="2001888"/>
            <a:ext cx="2479806" cy="1279900"/>
          </a:xfrm>
          <a:prstGeom prst="rect">
            <a:avLst/>
          </a:prstGeom>
        </p:spPr>
      </p:pic>
      <p:sp>
        <p:nvSpPr>
          <p:cNvPr id="12" name="Rectangle 11"/>
          <p:cNvSpPr/>
          <p:nvPr/>
        </p:nvSpPr>
        <p:spPr>
          <a:xfrm>
            <a:off x="6150070" y="3875294"/>
            <a:ext cx="535724" cy="923330"/>
          </a:xfrm>
          <a:prstGeom prst="rect">
            <a:avLst/>
          </a:prstGeom>
          <a:noFill/>
        </p:spPr>
        <p:txBody>
          <a:bodyPr wrap="none" lIns="91440" tIns="45720" rIns="91440" bIns="45720">
            <a:spAutoFit/>
          </a:bodyPr>
          <a:lstStyle/>
          <a:p>
            <a:pPr algn="ctr"/>
            <a:r>
              <a:rPr lang="en-US" sz="5400" b="1" cap="none" spc="0" dirty="0" smtClean="0">
                <a:ln w="22225">
                  <a:solidFill>
                    <a:srgbClr val="800000"/>
                  </a:solidFill>
                  <a:prstDash val="solid"/>
                </a:ln>
                <a:solidFill>
                  <a:srgbClr val="800000"/>
                </a:solidFill>
                <a:effectLst/>
              </a:rPr>
              <a:t>7</a:t>
            </a:r>
            <a:endParaRPr lang="en-US" sz="5400" b="1" cap="none" spc="0" dirty="0">
              <a:ln w="22225">
                <a:solidFill>
                  <a:srgbClr val="800000"/>
                </a:solidFill>
                <a:prstDash val="solid"/>
              </a:ln>
              <a:solidFill>
                <a:srgbClr val="800000"/>
              </a:solidFill>
              <a:effectLst/>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0499" y="675163"/>
            <a:ext cx="1553351" cy="1165013"/>
          </a:xfrm>
          <a:prstGeom prst="rect">
            <a:avLst/>
          </a:prstGeom>
        </p:spPr>
      </p:pic>
    </p:spTree>
    <p:extLst>
      <p:ext uri="{BB962C8B-B14F-4D97-AF65-F5344CB8AC3E}">
        <p14:creationId xmlns:p14="http://schemas.microsoft.com/office/powerpoint/2010/main" val="39677446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latin typeface="Comic Sans MS" panose="030F0702030302020204" pitchFamily="66" charset="0"/>
              </a:rPr>
              <a:t>Matter</a:t>
            </a:r>
            <a:endParaRPr lang="en-US" altLang="en-US" smtClean="0"/>
          </a:p>
        </p:txBody>
      </p:sp>
      <p:sp>
        <p:nvSpPr>
          <p:cNvPr id="8195" name="Content Placeholder 2"/>
          <p:cNvSpPr>
            <a:spLocks noGrp="1"/>
          </p:cNvSpPr>
          <p:nvPr>
            <p:ph sz="half" idx="1"/>
          </p:nvPr>
        </p:nvSpPr>
        <p:spPr>
          <a:xfrm>
            <a:off x="1066800" y="1752600"/>
            <a:ext cx="3886200" cy="4114800"/>
          </a:xfrm>
        </p:spPr>
        <p:txBody>
          <a:bodyPr/>
          <a:lstStyle/>
          <a:p>
            <a:r>
              <a:rPr lang="en-US" altLang="en-US" sz="4400" smtClean="0"/>
              <a:t>Yes! Fire is  </a:t>
            </a:r>
            <a:r>
              <a:rPr lang="en-US" altLang="en-US" sz="4400" u="sng" smtClean="0"/>
              <a:t>NOT</a:t>
            </a:r>
            <a:r>
              <a:rPr lang="en-US" altLang="en-US" sz="4400" smtClean="0"/>
              <a:t> an example of matter</a:t>
            </a:r>
          </a:p>
        </p:txBody>
      </p:sp>
      <p:pic>
        <p:nvPicPr>
          <p:cNvPr id="8196"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676400"/>
            <a:ext cx="3581400" cy="3952875"/>
          </a:xfrm>
        </p:spPr>
      </p:pic>
    </p:spTree>
    <p:extLst>
      <p:ext uri="{BB962C8B-B14F-4D97-AF65-F5344CB8AC3E}">
        <p14:creationId xmlns:p14="http://schemas.microsoft.com/office/powerpoint/2010/main" val="2789103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Content Placeholder 2"/>
          <p:cNvSpPr>
            <a:spLocks noGrp="1"/>
          </p:cNvSpPr>
          <p:nvPr>
            <p:ph sz="half" idx="1"/>
          </p:nvPr>
        </p:nvSpPr>
        <p:spPr>
          <a:xfrm>
            <a:off x="0" y="0"/>
            <a:ext cx="4191000" cy="5516028"/>
          </a:xfrm>
        </p:spPr>
        <p:txBody>
          <a:bodyPr>
            <a:normAutofit/>
          </a:bodyPr>
          <a:lstStyle/>
          <a:p>
            <a:pPr marL="0" indent="0" algn="ctr">
              <a:buNone/>
            </a:pPr>
            <a:r>
              <a:rPr lang="en-US" altLang="en-US" sz="7200" b="1" u="sng" dirty="0" smtClean="0">
                <a:latin typeface="Gabriola" panose="04040605051002020D02" pitchFamily="82" charset="0"/>
              </a:rPr>
              <a:t>WHY</a:t>
            </a:r>
            <a:r>
              <a:rPr lang="en-US" altLang="en-US" sz="4000" b="1" dirty="0" smtClean="0">
                <a:latin typeface="Gabriola" panose="04040605051002020D02" pitchFamily="82" charset="0"/>
              </a:rPr>
              <a:t>  </a:t>
            </a:r>
            <a:br>
              <a:rPr lang="en-US" altLang="en-US" sz="4000" b="1" dirty="0" smtClean="0">
                <a:latin typeface="Gabriola" panose="04040605051002020D02" pitchFamily="82" charset="0"/>
              </a:rPr>
            </a:br>
            <a:r>
              <a:rPr lang="en-US" altLang="en-US" sz="4000" b="1" dirty="0" smtClean="0">
                <a:latin typeface="Gabriola" panose="04040605051002020D02" pitchFamily="82" charset="0"/>
              </a:rPr>
              <a:t>Fire </a:t>
            </a:r>
            <a:r>
              <a:rPr lang="en-US" altLang="en-US" sz="4000" b="1" dirty="0">
                <a:latin typeface="Gabriola" panose="04040605051002020D02" pitchFamily="82" charset="0"/>
              </a:rPr>
              <a:t>is  </a:t>
            </a:r>
            <a:r>
              <a:rPr lang="en-US" altLang="en-US" sz="4000" b="1" u="sng" dirty="0">
                <a:latin typeface="Gabriola" panose="04040605051002020D02" pitchFamily="82" charset="0"/>
              </a:rPr>
              <a:t>NOT</a:t>
            </a:r>
            <a:r>
              <a:rPr lang="en-US" altLang="en-US" sz="4000" b="1" dirty="0">
                <a:latin typeface="Gabriola" panose="04040605051002020D02" pitchFamily="82" charset="0"/>
              </a:rPr>
              <a:t> an example of matter</a:t>
            </a:r>
          </a:p>
        </p:txBody>
      </p:sp>
      <p:pic>
        <p:nvPicPr>
          <p:cNvPr id="8196"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2590800"/>
            <a:ext cx="4114800" cy="4267200"/>
          </a:xfrm>
        </p:spPr>
      </p:pic>
      <p:sp>
        <p:nvSpPr>
          <p:cNvPr id="3" name="TextBox 2"/>
          <p:cNvSpPr txBox="1"/>
          <p:nvPr/>
        </p:nvSpPr>
        <p:spPr>
          <a:xfrm>
            <a:off x="4154405" y="0"/>
            <a:ext cx="4983499" cy="6432530"/>
          </a:xfrm>
          <a:prstGeom prst="rect">
            <a:avLst/>
          </a:prstGeom>
          <a:noFill/>
        </p:spPr>
        <p:txBody>
          <a:bodyPr wrap="square" rtlCol="0">
            <a:spAutoFit/>
          </a:bodyPr>
          <a:lstStyle/>
          <a:p>
            <a:r>
              <a:rPr lang="en-US" sz="1600" dirty="0">
                <a:latin typeface="Garamond" panose="02020404030301010803" pitchFamily="18" charset="0"/>
              </a:rPr>
              <a:t>When a gas is heated by many thousands of degrees, the individual atoms collide with enough violence to knock electrons free, resulting in a collection of positively charged ions and free, negatively charged electrons. The gas is said to be ionized, and when a sizable number of the atoms become ionized, the gas is called a plasma. </a:t>
            </a:r>
          </a:p>
          <a:p>
            <a:endParaRPr lang="en-US" sz="1600" dirty="0">
              <a:latin typeface="Garamond" panose="02020404030301010803" pitchFamily="18" charset="0"/>
            </a:endParaRPr>
          </a:p>
          <a:p>
            <a:endParaRPr lang="en-US" sz="1600" dirty="0">
              <a:latin typeface="Garamond" panose="02020404030301010803" pitchFamily="18" charset="0"/>
            </a:endParaRPr>
          </a:p>
          <a:p>
            <a:endParaRPr lang="en-US" sz="1600" dirty="0">
              <a:latin typeface="Garamond" panose="02020404030301010803" pitchFamily="18" charset="0"/>
            </a:endParaRPr>
          </a:p>
          <a:p>
            <a:endParaRPr lang="en-US" sz="1600" dirty="0">
              <a:latin typeface="Garamond" panose="02020404030301010803" pitchFamily="18" charset="0"/>
            </a:endParaRPr>
          </a:p>
          <a:p>
            <a:endParaRPr lang="en-US" sz="1600" dirty="0">
              <a:latin typeface="Garamond" panose="02020404030301010803" pitchFamily="18" charset="0"/>
            </a:endParaRPr>
          </a:p>
          <a:p>
            <a:endParaRPr lang="en-US" sz="1600" dirty="0">
              <a:latin typeface="Garamond" panose="02020404030301010803" pitchFamily="18" charset="0"/>
            </a:endParaRPr>
          </a:p>
          <a:p>
            <a:endParaRPr lang="en-US" sz="1600" dirty="0">
              <a:latin typeface="Garamond" panose="02020404030301010803" pitchFamily="18" charset="0"/>
            </a:endParaRPr>
          </a:p>
          <a:p>
            <a:endParaRPr lang="en-US" sz="1600" dirty="0">
              <a:latin typeface="Garamond" panose="02020404030301010803" pitchFamily="18" charset="0"/>
            </a:endParaRPr>
          </a:p>
          <a:p>
            <a:endParaRPr lang="en-US" sz="1600" dirty="0">
              <a:latin typeface="Garamond" panose="02020404030301010803" pitchFamily="18" charset="0"/>
            </a:endParaRPr>
          </a:p>
          <a:p>
            <a:r>
              <a:rPr lang="en-US" sz="1600" dirty="0">
                <a:latin typeface="Garamond" panose="02020404030301010803" pitchFamily="18" charset="0"/>
              </a:rPr>
              <a:t>Photograph: The interaction of the Sun's magnetic field with the motions of the plasma in and around the Sun …</a:t>
            </a:r>
          </a:p>
          <a:p>
            <a:r>
              <a:rPr lang="en-US" sz="1600" dirty="0">
                <a:latin typeface="Garamond" panose="02020404030301010803" pitchFamily="18" charset="0"/>
              </a:rPr>
              <a:t>The interaction of the Sun's magnetic field with the motions of the plasma in and around the Sun … NASA </a:t>
            </a:r>
          </a:p>
          <a:p>
            <a:endParaRPr lang="en-US" b="1" dirty="0">
              <a:latin typeface="Garamond" panose="02020404030301010803" pitchFamily="18" charset="0"/>
            </a:endParaRPr>
          </a:p>
          <a:p>
            <a:r>
              <a:rPr lang="en-US" b="1" dirty="0">
                <a:solidFill>
                  <a:srgbClr val="FF0000"/>
                </a:solidFill>
                <a:latin typeface="Garamond" panose="02020404030301010803" pitchFamily="18" charset="0"/>
              </a:rPr>
              <a:t>Fire while </a:t>
            </a:r>
            <a:r>
              <a:rPr lang="en-US" b="1" dirty="0" smtClean="0">
                <a:solidFill>
                  <a:srgbClr val="FF0000"/>
                </a:solidFill>
                <a:latin typeface="Garamond" panose="02020404030301010803" pitchFamily="18" charset="0"/>
              </a:rPr>
              <a:t>hot does not ionize with enough particles under pressure to be considered a traditional plasma or for that matter… MATTER; it is considered by most scientists to be a chemical reaction.</a:t>
            </a:r>
            <a:endParaRPr lang="en-US" b="1" dirty="0">
              <a:solidFill>
                <a:srgbClr val="FF0000"/>
              </a:solidFill>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76400"/>
            <a:ext cx="1981909" cy="1917977"/>
          </a:xfrm>
          <a:prstGeom prst="rect">
            <a:avLst/>
          </a:prstGeom>
        </p:spPr>
      </p:pic>
    </p:spTree>
    <p:extLst>
      <p:ext uri="{BB962C8B-B14F-4D97-AF65-F5344CB8AC3E}">
        <p14:creationId xmlns:p14="http://schemas.microsoft.com/office/powerpoint/2010/main" val="4031402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4000" dirty="0" smtClean="0">
                <a:latin typeface="Comic Sans MS" panose="030F0702030302020204" pitchFamily="66" charset="0"/>
              </a:rPr>
              <a:t>Physical Properties of Matter</a:t>
            </a:r>
          </a:p>
        </p:txBody>
      </p:sp>
      <p:sp>
        <p:nvSpPr>
          <p:cNvPr id="38915" name="Rectangle 3"/>
          <p:cNvSpPr>
            <a:spLocks noGrp="1" noChangeArrowheads="1"/>
          </p:cNvSpPr>
          <p:nvPr>
            <p:ph type="body" idx="1"/>
          </p:nvPr>
        </p:nvSpPr>
        <p:spPr/>
        <p:txBody>
          <a:bodyPr>
            <a:normAutofit lnSpcReduction="10000"/>
          </a:bodyPr>
          <a:lstStyle/>
          <a:p>
            <a:pPr eaLnBrk="1" hangingPunct="1">
              <a:lnSpc>
                <a:spcPct val="90000"/>
              </a:lnSpc>
            </a:pPr>
            <a:r>
              <a:rPr lang="en-US" altLang="en-US" sz="2800" dirty="0">
                <a:latin typeface="Comic Sans MS" panose="030F0702030302020204" pitchFamily="66" charset="0"/>
              </a:rPr>
              <a:t>A</a:t>
            </a:r>
            <a:r>
              <a:rPr lang="en-US" altLang="en-US" sz="2800" dirty="0" smtClean="0">
                <a:latin typeface="Comic Sans MS" panose="030F0702030302020204" pitchFamily="66" charset="0"/>
              </a:rPr>
              <a:t>ny property of matter that can be observed or measured without changing the identity of the matter</a:t>
            </a:r>
          </a:p>
          <a:p>
            <a:pPr eaLnBrk="1" hangingPunct="1">
              <a:lnSpc>
                <a:spcPct val="90000"/>
              </a:lnSpc>
            </a:pPr>
            <a:r>
              <a:rPr lang="en-US" altLang="en-US" sz="2800" b="1" u="sng" dirty="0" smtClean="0">
                <a:latin typeface="Comic Sans MS" panose="030F0702030302020204" pitchFamily="66" charset="0"/>
              </a:rPr>
              <a:t>Examples</a:t>
            </a:r>
          </a:p>
          <a:p>
            <a:pPr algn="ctr" eaLnBrk="1" hangingPunct="1">
              <a:lnSpc>
                <a:spcPct val="90000"/>
              </a:lnSpc>
              <a:buFontTx/>
              <a:buNone/>
            </a:pPr>
            <a:r>
              <a:rPr lang="en-US" altLang="en-US" sz="2800" b="1" dirty="0" smtClean="0">
                <a:latin typeface="Comic Sans MS" panose="030F0702030302020204" pitchFamily="66" charset="0"/>
              </a:rPr>
              <a:t>temperature</a:t>
            </a:r>
          </a:p>
          <a:p>
            <a:pPr algn="ctr" eaLnBrk="1" hangingPunct="1">
              <a:lnSpc>
                <a:spcPct val="90000"/>
              </a:lnSpc>
              <a:buFontTx/>
              <a:buNone/>
            </a:pPr>
            <a:r>
              <a:rPr lang="en-US" altLang="en-US" sz="2800" b="1" dirty="0" smtClean="0">
                <a:latin typeface="Comic Sans MS" panose="030F0702030302020204" pitchFamily="66" charset="0"/>
              </a:rPr>
              <a:t>color </a:t>
            </a:r>
          </a:p>
          <a:p>
            <a:pPr algn="ctr" eaLnBrk="1" hangingPunct="1">
              <a:lnSpc>
                <a:spcPct val="90000"/>
              </a:lnSpc>
              <a:buFontTx/>
              <a:buNone/>
            </a:pPr>
            <a:r>
              <a:rPr lang="en-US" altLang="en-US" sz="2800" b="1" dirty="0" smtClean="0">
                <a:latin typeface="Comic Sans MS" panose="030F0702030302020204" pitchFamily="66" charset="0"/>
              </a:rPr>
              <a:t>shape</a:t>
            </a:r>
          </a:p>
          <a:p>
            <a:pPr algn="ctr" eaLnBrk="1" hangingPunct="1">
              <a:lnSpc>
                <a:spcPct val="90000"/>
              </a:lnSpc>
              <a:buFontTx/>
              <a:buNone/>
            </a:pPr>
            <a:r>
              <a:rPr lang="en-US" altLang="en-US" sz="2800" b="1" dirty="0" smtClean="0">
                <a:latin typeface="Comic Sans MS" panose="030F0702030302020204" pitchFamily="66" charset="0"/>
              </a:rPr>
              <a:t>taste</a:t>
            </a:r>
          </a:p>
          <a:p>
            <a:pPr algn="ctr" eaLnBrk="1" hangingPunct="1">
              <a:lnSpc>
                <a:spcPct val="90000"/>
              </a:lnSpc>
              <a:buFontTx/>
              <a:buNone/>
            </a:pPr>
            <a:r>
              <a:rPr lang="en-US" altLang="en-US" sz="2800" b="1" dirty="0" smtClean="0">
                <a:latin typeface="Comic Sans MS" panose="030F0702030302020204" pitchFamily="66" charset="0"/>
                <a:hlinkClick r:id="rId2" action="ppaction://hlinksldjump"/>
              </a:rPr>
              <a:t>state/phase</a:t>
            </a:r>
            <a:endParaRPr lang="en-US" altLang="en-US" sz="2800" b="1" dirty="0" smtClean="0">
              <a:latin typeface="Comic Sans MS" panose="030F0702030302020204" pitchFamily="66" charset="0"/>
            </a:endParaRPr>
          </a:p>
          <a:p>
            <a:pPr algn="ctr" eaLnBrk="1" hangingPunct="1">
              <a:lnSpc>
                <a:spcPct val="90000"/>
              </a:lnSpc>
              <a:buFontTx/>
              <a:buNone/>
            </a:pPr>
            <a:r>
              <a:rPr lang="en-US" altLang="en-US" sz="2800" b="1" dirty="0" smtClean="0">
                <a:latin typeface="Comic Sans MS" panose="030F0702030302020204" pitchFamily="66" charset="0"/>
                <a:hlinkClick r:id="rId3" action="ppaction://hlinksldjump"/>
              </a:rPr>
              <a:t>density</a:t>
            </a:r>
            <a:endParaRPr lang="en-US" altLang="en-US" sz="2800" b="1" dirty="0" smtClean="0">
              <a:latin typeface="Comic Sans MS" panose="030F0702030302020204" pitchFamily="66" charset="0"/>
            </a:endParaRPr>
          </a:p>
        </p:txBody>
      </p:sp>
      <p:pic>
        <p:nvPicPr>
          <p:cNvPr id="54274" name="Picture 2" descr="MCHH00779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0563" y="3976688"/>
            <a:ext cx="6016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AutoShape 3"/>
          <p:cNvSpPr>
            <a:spLocks noChangeArrowheads="1"/>
          </p:cNvSpPr>
          <p:nvPr/>
        </p:nvSpPr>
        <p:spPr bwMode="auto">
          <a:xfrm>
            <a:off x="2809082" y="3709988"/>
            <a:ext cx="609600" cy="533400"/>
          </a:xfrm>
          <a:prstGeom prst="cube">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pic>
        <p:nvPicPr>
          <p:cNvPr id="54276" name="Picture 4" descr="MCPE02753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3275" y="4616450"/>
            <a:ext cx="12334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p:cNvSpPr txBox="1">
            <a:spLocks noChangeArrowheads="1"/>
          </p:cNvSpPr>
          <p:nvPr/>
        </p:nvSpPr>
        <p:spPr bwMode="auto">
          <a:xfrm>
            <a:off x="6189663" y="5257800"/>
            <a:ext cx="98742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latin typeface="Comic Sans MS" panose="030F0702030302020204" pitchFamily="66" charset="0"/>
              </a:rPr>
              <a:t>D = </a:t>
            </a:r>
            <a:r>
              <a:rPr lang="en-US" altLang="en-US" sz="2400" u="sng">
                <a:latin typeface="Comic Sans MS" panose="030F0702030302020204" pitchFamily="66" charset="0"/>
              </a:rPr>
              <a:t>m</a:t>
            </a:r>
          </a:p>
          <a:p>
            <a:pPr algn="ctr" eaLnBrk="1" hangingPunct="1">
              <a:spcBef>
                <a:spcPct val="0"/>
              </a:spcBef>
              <a:buFontTx/>
              <a:buNone/>
            </a:pPr>
            <a:r>
              <a:rPr lang="en-US" altLang="en-US" sz="2400">
                <a:latin typeface="Comic Sans MS" panose="030F0702030302020204" pitchFamily="66" charset="0"/>
              </a:rPr>
              <a:t>      V</a:t>
            </a:r>
          </a:p>
        </p:txBody>
      </p:sp>
      <p:pic>
        <p:nvPicPr>
          <p:cNvPr id="54278" name="Picture 6" descr="MCHH00832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94431" flipH="1">
            <a:off x="1109329" y="4779738"/>
            <a:ext cx="1079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3021013"/>
            <a:ext cx="9286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SMARTInkShape-Group18"/>
          <p:cNvGrpSpPr/>
          <p:nvPr/>
        </p:nvGrpSpPr>
        <p:grpSpPr>
          <a:xfrm>
            <a:off x="6564227" y="5172892"/>
            <a:ext cx="986035" cy="979714"/>
            <a:chOff x="6564227" y="5172892"/>
            <a:chExt cx="986035" cy="979714"/>
          </a:xfrm>
        </p:grpSpPr>
        <p:sp>
          <p:nvSpPr>
            <p:cNvPr id="5" name="SMARTInkShape-28"/>
            <p:cNvSpPr/>
            <p:nvPr/>
          </p:nvSpPr>
          <p:spPr>
            <a:xfrm>
              <a:off x="6564227" y="5172892"/>
              <a:ext cx="417871" cy="979714"/>
            </a:xfrm>
            <a:custGeom>
              <a:avLst/>
              <a:gdLst/>
              <a:ahLst/>
              <a:cxnLst/>
              <a:rect l="0" t="0" r="0" b="0"/>
              <a:pathLst>
                <a:path w="417871" h="979714">
                  <a:moveTo>
                    <a:pt x="372150" y="209005"/>
                  </a:moveTo>
                  <a:lnTo>
                    <a:pt x="372150" y="192767"/>
                  </a:lnTo>
                  <a:lnTo>
                    <a:pt x="370214" y="188967"/>
                  </a:lnTo>
                  <a:lnTo>
                    <a:pt x="367661" y="184860"/>
                  </a:lnTo>
                  <a:lnTo>
                    <a:pt x="366022" y="176309"/>
                  </a:lnTo>
                  <a:lnTo>
                    <a:pt x="365072" y="171250"/>
                  </a:lnTo>
                  <a:lnTo>
                    <a:pt x="357565" y="150625"/>
                  </a:lnTo>
                  <a:lnTo>
                    <a:pt x="350078" y="138125"/>
                  </a:lnTo>
                  <a:lnTo>
                    <a:pt x="344623" y="124511"/>
                  </a:lnTo>
                  <a:lnTo>
                    <a:pt x="324229" y="92602"/>
                  </a:lnTo>
                  <a:lnTo>
                    <a:pt x="295135" y="60182"/>
                  </a:lnTo>
                  <a:lnTo>
                    <a:pt x="263189" y="28924"/>
                  </a:lnTo>
                  <a:lnTo>
                    <a:pt x="243633" y="16019"/>
                  </a:lnTo>
                  <a:lnTo>
                    <a:pt x="229950" y="11711"/>
                  </a:lnTo>
                  <a:lnTo>
                    <a:pt x="213280" y="2725"/>
                  </a:lnTo>
                  <a:lnTo>
                    <a:pt x="202775" y="538"/>
                  </a:lnTo>
                  <a:lnTo>
                    <a:pt x="173792" y="20"/>
                  </a:lnTo>
                  <a:lnTo>
                    <a:pt x="144809" y="0"/>
                  </a:lnTo>
                  <a:lnTo>
                    <a:pt x="128128" y="725"/>
                  </a:lnTo>
                  <a:lnTo>
                    <a:pt x="115919" y="5214"/>
                  </a:lnTo>
                  <a:lnTo>
                    <a:pt x="106657" y="10414"/>
                  </a:lnTo>
                  <a:lnTo>
                    <a:pt x="95769" y="13002"/>
                  </a:lnTo>
                  <a:lnTo>
                    <a:pt x="85220" y="20012"/>
                  </a:lnTo>
                  <a:lnTo>
                    <a:pt x="53887" y="45327"/>
                  </a:lnTo>
                  <a:lnTo>
                    <a:pt x="48545" y="50625"/>
                  </a:lnTo>
                  <a:lnTo>
                    <a:pt x="28181" y="80504"/>
                  </a:lnTo>
                  <a:lnTo>
                    <a:pt x="22362" y="89328"/>
                  </a:lnTo>
                  <a:lnTo>
                    <a:pt x="18863" y="100812"/>
                  </a:lnTo>
                  <a:lnTo>
                    <a:pt x="10731" y="113407"/>
                  </a:lnTo>
                  <a:lnTo>
                    <a:pt x="1475" y="143702"/>
                  </a:lnTo>
                  <a:lnTo>
                    <a:pt x="0" y="171753"/>
                  </a:lnTo>
                  <a:lnTo>
                    <a:pt x="603" y="197515"/>
                  </a:lnTo>
                  <a:lnTo>
                    <a:pt x="10275" y="228681"/>
                  </a:lnTo>
                  <a:lnTo>
                    <a:pt x="17902" y="257444"/>
                  </a:lnTo>
                  <a:lnTo>
                    <a:pt x="28244" y="287741"/>
                  </a:lnTo>
                  <a:lnTo>
                    <a:pt x="44228" y="314917"/>
                  </a:lnTo>
                  <a:lnTo>
                    <a:pt x="56287" y="346351"/>
                  </a:lnTo>
                  <a:lnTo>
                    <a:pt x="63668" y="365088"/>
                  </a:lnTo>
                  <a:lnTo>
                    <a:pt x="82965" y="392800"/>
                  </a:lnTo>
                  <a:lnTo>
                    <a:pt x="99241" y="424662"/>
                  </a:lnTo>
                  <a:lnTo>
                    <a:pt x="119062" y="457216"/>
                  </a:lnTo>
                  <a:lnTo>
                    <a:pt x="131886" y="485264"/>
                  </a:lnTo>
                  <a:lnTo>
                    <a:pt x="148180" y="515075"/>
                  </a:lnTo>
                  <a:lnTo>
                    <a:pt x="160887" y="541929"/>
                  </a:lnTo>
                  <a:lnTo>
                    <a:pt x="176621" y="568198"/>
                  </a:lnTo>
                  <a:lnTo>
                    <a:pt x="193705" y="597820"/>
                  </a:lnTo>
                  <a:lnTo>
                    <a:pt x="211058" y="627135"/>
                  </a:lnTo>
                  <a:lnTo>
                    <a:pt x="228461" y="658192"/>
                  </a:lnTo>
                  <a:lnTo>
                    <a:pt x="245876" y="685506"/>
                  </a:lnTo>
                  <a:lnTo>
                    <a:pt x="263293" y="712593"/>
                  </a:lnTo>
                  <a:lnTo>
                    <a:pt x="280709" y="743209"/>
                  </a:lnTo>
                  <a:lnTo>
                    <a:pt x="298127" y="770437"/>
                  </a:lnTo>
                  <a:lnTo>
                    <a:pt x="315545" y="797506"/>
                  </a:lnTo>
                  <a:lnTo>
                    <a:pt x="332961" y="826183"/>
                  </a:lnTo>
                  <a:lnTo>
                    <a:pt x="344089" y="843509"/>
                  </a:lnTo>
                  <a:lnTo>
                    <a:pt x="361143" y="875336"/>
                  </a:lnTo>
                  <a:lnTo>
                    <a:pt x="373632" y="899426"/>
                  </a:lnTo>
                  <a:lnTo>
                    <a:pt x="393626" y="931704"/>
                  </a:lnTo>
                  <a:lnTo>
                    <a:pt x="402833" y="951638"/>
                  </a:lnTo>
                  <a:lnTo>
                    <a:pt x="404655" y="957075"/>
                  </a:lnTo>
                  <a:lnTo>
                    <a:pt x="409803" y="966479"/>
                  </a:lnTo>
                  <a:lnTo>
                    <a:pt x="411381" y="970928"/>
                  </a:lnTo>
                  <a:lnTo>
                    <a:pt x="414502" y="975325"/>
                  </a:lnTo>
                  <a:lnTo>
                    <a:pt x="414900" y="976788"/>
                  </a:lnTo>
                  <a:lnTo>
                    <a:pt x="414438" y="977764"/>
                  </a:lnTo>
                  <a:lnTo>
                    <a:pt x="411393" y="979680"/>
                  </a:lnTo>
                  <a:lnTo>
                    <a:pt x="417870" y="97971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9"/>
            <p:cNvSpPr/>
            <p:nvPr/>
          </p:nvSpPr>
          <p:spPr>
            <a:xfrm>
              <a:off x="6923314" y="5199019"/>
              <a:ext cx="626948" cy="901336"/>
            </a:xfrm>
            <a:custGeom>
              <a:avLst/>
              <a:gdLst/>
              <a:ahLst/>
              <a:cxnLst/>
              <a:rect l="0" t="0" r="0" b="0"/>
              <a:pathLst>
                <a:path w="626948" h="901336">
                  <a:moveTo>
                    <a:pt x="0" y="163284"/>
                  </a:moveTo>
                  <a:lnTo>
                    <a:pt x="16449" y="163284"/>
                  </a:lnTo>
                  <a:lnTo>
                    <a:pt x="17497" y="162559"/>
                  </a:lnTo>
                  <a:lnTo>
                    <a:pt x="18196" y="161348"/>
                  </a:lnTo>
                  <a:lnTo>
                    <a:pt x="18662" y="159817"/>
                  </a:lnTo>
                  <a:lnTo>
                    <a:pt x="19699" y="158795"/>
                  </a:lnTo>
                  <a:lnTo>
                    <a:pt x="26191" y="156206"/>
                  </a:lnTo>
                  <a:lnTo>
                    <a:pt x="35829" y="147030"/>
                  </a:lnTo>
                  <a:lnTo>
                    <a:pt x="37696" y="143239"/>
                  </a:lnTo>
                  <a:lnTo>
                    <a:pt x="38194" y="141212"/>
                  </a:lnTo>
                  <a:lnTo>
                    <a:pt x="44227" y="130587"/>
                  </a:lnTo>
                  <a:lnTo>
                    <a:pt x="44725" y="128423"/>
                  </a:lnTo>
                  <a:lnTo>
                    <a:pt x="48892" y="121910"/>
                  </a:lnTo>
                  <a:lnTo>
                    <a:pt x="75479" y="93615"/>
                  </a:lnTo>
                  <a:lnTo>
                    <a:pt x="79738" y="84908"/>
                  </a:lnTo>
                  <a:lnTo>
                    <a:pt x="100172" y="56873"/>
                  </a:lnTo>
                  <a:lnTo>
                    <a:pt x="129473" y="37016"/>
                  </a:lnTo>
                  <a:lnTo>
                    <a:pt x="159734" y="21591"/>
                  </a:lnTo>
                  <a:lnTo>
                    <a:pt x="190330" y="4346"/>
                  </a:lnTo>
                  <a:lnTo>
                    <a:pt x="199254" y="1930"/>
                  </a:lnTo>
                  <a:lnTo>
                    <a:pt x="228318" y="169"/>
                  </a:lnTo>
                  <a:lnTo>
                    <a:pt x="256636" y="13"/>
                  </a:lnTo>
                  <a:lnTo>
                    <a:pt x="288912" y="0"/>
                  </a:lnTo>
                  <a:lnTo>
                    <a:pt x="321536" y="1933"/>
                  </a:lnTo>
                  <a:lnTo>
                    <a:pt x="352168" y="11139"/>
                  </a:lnTo>
                  <a:lnTo>
                    <a:pt x="373693" y="17708"/>
                  </a:lnTo>
                  <a:lnTo>
                    <a:pt x="390365" y="20969"/>
                  </a:lnTo>
                  <a:lnTo>
                    <a:pt x="422277" y="34913"/>
                  </a:lnTo>
                  <a:lnTo>
                    <a:pt x="454107" y="53526"/>
                  </a:lnTo>
                  <a:lnTo>
                    <a:pt x="481067" y="70878"/>
                  </a:lnTo>
                  <a:lnTo>
                    <a:pt x="510898" y="95729"/>
                  </a:lnTo>
                  <a:lnTo>
                    <a:pt x="535980" y="124218"/>
                  </a:lnTo>
                  <a:lnTo>
                    <a:pt x="560458" y="154583"/>
                  </a:lnTo>
                  <a:lnTo>
                    <a:pt x="579646" y="185781"/>
                  </a:lnTo>
                  <a:lnTo>
                    <a:pt x="598092" y="217107"/>
                  </a:lnTo>
                  <a:lnTo>
                    <a:pt x="610997" y="243785"/>
                  </a:lnTo>
                  <a:lnTo>
                    <a:pt x="620885" y="276250"/>
                  </a:lnTo>
                  <a:lnTo>
                    <a:pt x="625806" y="297358"/>
                  </a:lnTo>
                  <a:lnTo>
                    <a:pt x="626947" y="328694"/>
                  </a:lnTo>
                  <a:lnTo>
                    <a:pt x="626285" y="354867"/>
                  </a:lnTo>
                  <a:lnTo>
                    <a:pt x="618954" y="385352"/>
                  </a:lnTo>
                  <a:lnTo>
                    <a:pt x="615436" y="398415"/>
                  </a:lnTo>
                  <a:lnTo>
                    <a:pt x="613887" y="406398"/>
                  </a:lnTo>
                  <a:lnTo>
                    <a:pt x="598628" y="435696"/>
                  </a:lnTo>
                  <a:lnTo>
                    <a:pt x="588690" y="448570"/>
                  </a:lnTo>
                  <a:lnTo>
                    <a:pt x="556854" y="481194"/>
                  </a:lnTo>
                  <a:lnTo>
                    <a:pt x="541582" y="494890"/>
                  </a:lnTo>
                  <a:lnTo>
                    <a:pt x="511599" y="517162"/>
                  </a:lnTo>
                  <a:lnTo>
                    <a:pt x="485500" y="534601"/>
                  </a:lnTo>
                  <a:lnTo>
                    <a:pt x="465001" y="556161"/>
                  </a:lnTo>
                  <a:lnTo>
                    <a:pt x="434080" y="573772"/>
                  </a:lnTo>
                  <a:lnTo>
                    <a:pt x="402819" y="596483"/>
                  </a:lnTo>
                  <a:lnTo>
                    <a:pt x="372295" y="618992"/>
                  </a:lnTo>
                  <a:lnTo>
                    <a:pt x="341812" y="641260"/>
                  </a:lnTo>
                  <a:lnTo>
                    <a:pt x="311331" y="668577"/>
                  </a:lnTo>
                  <a:lnTo>
                    <a:pt x="280852" y="693702"/>
                  </a:lnTo>
                  <a:lnTo>
                    <a:pt x="250506" y="721291"/>
                  </a:lnTo>
                  <a:lnTo>
                    <a:pt x="234728" y="736245"/>
                  </a:lnTo>
                  <a:lnTo>
                    <a:pt x="208094" y="758808"/>
                  </a:lnTo>
                  <a:lnTo>
                    <a:pt x="194173" y="775742"/>
                  </a:lnTo>
                  <a:lnTo>
                    <a:pt x="187174" y="781653"/>
                  </a:lnTo>
                  <a:lnTo>
                    <a:pt x="174833" y="795339"/>
                  </a:lnTo>
                  <a:lnTo>
                    <a:pt x="167691" y="801248"/>
                  </a:lnTo>
                  <a:lnTo>
                    <a:pt x="139355" y="833785"/>
                  </a:lnTo>
                  <a:lnTo>
                    <a:pt x="127001" y="846901"/>
                  </a:lnTo>
                  <a:lnTo>
                    <a:pt x="125388" y="851258"/>
                  </a:lnTo>
                  <a:lnTo>
                    <a:pt x="124232" y="852711"/>
                  </a:lnTo>
                  <a:lnTo>
                    <a:pt x="119864" y="855481"/>
                  </a:lnTo>
                  <a:lnTo>
                    <a:pt x="114401" y="864593"/>
                  </a:lnTo>
                  <a:lnTo>
                    <a:pt x="110595" y="866862"/>
                  </a:lnTo>
                  <a:lnTo>
                    <a:pt x="108565" y="867468"/>
                  </a:lnTo>
                  <a:lnTo>
                    <a:pt x="107210" y="868597"/>
                  </a:lnTo>
                  <a:lnTo>
                    <a:pt x="105707" y="871787"/>
                  </a:lnTo>
                  <a:lnTo>
                    <a:pt x="104580" y="872928"/>
                  </a:lnTo>
                  <a:lnTo>
                    <a:pt x="91799" y="881446"/>
                  </a:lnTo>
                  <a:lnTo>
                    <a:pt x="91546" y="885121"/>
                  </a:lnTo>
                  <a:lnTo>
                    <a:pt x="90784" y="886171"/>
                  </a:lnTo>
                  <a:lnTo>
                    <a:pt x="85826" y="887996"/>
                  </a:lnTo>
                  <a:lnTo>
                    <a:pt x="85316" y="890085"/>
                  </a:lnTo>
                  <a:lnTo>
                    <a:pt x="85180" y="891658"/>
                  </a:lnTo>
                  <a:lnTo>
                    <a:pt x="84364" y="892706"/>
                  </a:lnTo>
                  <a:lnTo>
                    <a:pt x="81522" y="893872"/>
                  </a:lnTo>
                  <a:lnTo>
                    <a:pt x="80474" y="894908"/>
                  </a:lnTo>
                  <a:lnTo>
                    <a:pt x="78377" y="90133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8891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1000"/>
                                        <p:tgtEl>
                                          <p:spTgt spid="38914"/>
                                        </p:tgtEl>
                                      </p:cBhvr>
                                    </p:animEffect>
                                    <p:anim calcmode="lin" valueType="num">
                                      <p:cBhvr>
                                        <p:cTn id="8" dur="1000" fill="hold"/>
                                        <p:tgtEl>
                                          <p:spTgt spid="38914"/>
                                        </p:tgtEl>
                                        <p:attrNameLst>
                                          <p:attrName>ppt_x</p:attrName>
                                        </p:attrNameLst>
                                      </p:cBhvr>
                                      <p:tavLst>
                                        <p:tav tm="0">
                                          <p:val>
                                            <p:strVal val="#ppt_x"/>
                                          </p:val>
                                        </p:tav>
                                        <p:tav tm="100000">
                                          <p:val>
                                            <p:strVal val="#ppt_x"/>
                                          </p:val>
                                        </p:tav>
                                      </p:tavLst>
                                    </p:anim>
                                    <p:anim calcmode="lin" valueType="num">
                                      <p:cBhvr>
                                        <p:cTn id="9" dur="898" decel="100000" fill="hold"/>
                                        <p:tgtEl>
                                          <p:spTgt spid="3891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891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8915">
                                            <p:txEl>
                                              <p:pRg st="0" end="0"/>
                                            </p:txEl>
                                          </p:spTgt>
                                        </p:tgtEl>
                                        <p:attrNameLst>
                                          <p:attrName>style.visibility</p:attrName>
                                        </p:attrNameLst>
                                      </p:cBhvr>
                                      <p:to>
                                        <p:strVal val="visible"/>
                                      </p:to>
                                    </p:set>
                                    <p:animEffect transition="in" filter="fade">
                                      <p:cBhvr>
                                        <p:cTn id="15" dur="1000"/>
                                        <p:tgtEl>
                                          <p:spTgt spid="38915">
                                            <p:txEl>
                                              <p:pRg st="0" end="0"/>
                                            </p:txEl>
                                          </p:spTgt>
                                        </p:tgtEl>
                                      </p:cBhvr>
                                    </p:animEffect>
                                    <p:anim calcmode="lin" valueType="num">
                                      <p:cBhvr>
                                        <p:cTn id="16"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38915">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3891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8915">
                                            <p:txEl>
                                              <p:pRg st="1" end="1"/>
                                            </p:txEl>
                                          </p:spTgt>
                                        </p:tgtEl>
                                        <p:attrNameLst>
                                          <p:attrName>style.visibility</p:attrName>
                                        </p:attrNameLst>
                                      </p:cBhvr>
                                      <p:to>
                                        <p:strVal val="visible"/>
                                      </p:to>
                                    </p:set>
                                    <p:animEffect transition="in" filter="fade">
                                      <p:cBhvr>
                                        <p:cTn id="23" dur="1000"/>
                                        <p:tgtEl>
                                          <p:spTgt spid="38915">
                                            <p:txEl>
                                              <p:pRg st="1" end="1"/>
                                            </p:txEl>
                                          </p:spTgt>
                                        </p:tgtEl>
                                      </p:cBhvr>
                                    </p:animEffect>
                                    <p:anim calcmode="lin" valueType="num">
                                      <p:cBhvr>
                                        <p:cTn id="24" dur="1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38915">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3891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8915">
                                            <p:txEl>
                                              <p:pRg st="2" end="2"/>
                                            </p:txEl>
                                          </p:spTgt>
                                        </p:tgtEl>
                                        <p:attrNameLst>
                                          <p:attrName>style.visibility</p:attrName>
                                        </p:attrNameLst>
                                      </p:cBhvr>
                                      <p:to>
                                        <p:strVal val="visible"/>
                                      </p:to>
                                    </p:set>
                                    <p:animEffect transition="in" filter="fade">
                                      <p:cBhvr>
                                        <p:cTn id="31" dur="1000"/>
                                        <p:tgtEl>
                                          <p:spTgt spid="38915">
                                            <p:txEl>
                                              <p:pRg st="2" end="2"/>
                                            </p:txEl>
                                          </p:spTgt>
                                        </p:tgtEl>
                                      </p:cBhvr>
                                    </p:animEffect>
                                    <p:anim calcmode="lin" valueType="num">
                                      <p:cBhvr>
                                        <p:cTn id="32" dur="10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38915">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3891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8915">
                                            <p:txEl>
                                              <p:pRg st="3" end="3"/>
                                            </p:txEl>
                                          </p:spTgt>
                                        </p:tgtEl>
                                        <p:attrNameLst>
                                          <p:attrName>style.visibility</p:attrName>
                                        </p:attrNameLst>
                                      </p:cBhvr>
                                      <p:to>
                                        <p:strVal val="visible"/>
                                      </p:to>
                                    </p:set>
                                    <p:animEffect transition="in" filter="fade">
                                      <p:cBhvr>
                                        <p:cTn id="39" dur="1000"/>
                                        <p:tgtEl>
                                          <p:spTgt spid="38915">
                                            <p:txEl>
                                              <p:pRg st="3" end="3"/>
                                            </p:txEl>
                                          </p:spTgt>
                                        </p:tgtEl>
                                      </p:cBhvr>
                                    </p:animEffect>
                                    <p:anim calcmode="lin" valueType="num">
                                      <p:cBhvr>
                                        <p:cTn id="40" dur="1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38915">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38915">
                                            <p:txEl>
                                              <p:pRg st="3" end="3"/>
                                            </p:txEl>
                                          </p:spTgt>
                                        </p:tgtEl>
                                        <p:attrNameLst>
                                          <p:attrName>ppt_y</p:attrName>
                                        </p:attrNameLst>
                                      </p:cBhvr>
                                      <p:tavLst>
                                        <p:tav tm="0">
                                          <p:val>
                                            <p:strVal val="#ppt_y-.03"/>
                                          </p:val>
                                        </p:tav>
                                        <p:tav tm="100000">
                                          <p:val>
                                            <p:strVal val="#ppt_y"/>
                                          </p:val>
                                        </p:tav>
                                      </p:tavLst>
                                    </p:anim>
                                  </p:childTnLst>
                                </p:cTn>
                              </p:par>
                            </p:childTnLst>
                          </p:cTn>
                        </p:par>
                        <p:par>
                          <p:cTn id="43" fill="hold" nodeType="afterGroup">
                            <p:stCondLst>
                              <p:cond delay="1000"/>
                            </p:stCondLst>
                            <p:childTnLst>
                              <p:par>
                                <p:cTn id="44" presetID="9" presetClass="entr" presetSubtype="0" fill="hold" nodeType="afterEffect">
                                  <p:stCondLst>
                                    <p:cond delay="0"/>
                                  </p:stCondLst>
                                  <p:childTnLst>
                                    <p:set>
                                      <p:cBhvr>
                                        <p:cTn id="45" dur="1" fill="hold">
                                          <p:stCondLst>
                                            <p:cond delay="0"/>
                                          </p:stCondLst>
                                        </p:cTn>
                                        <p:tgtEl>
                                          <p:spTgt spid="54274"/>
                                        </p:tgtEl>
                                        <p:attrNameLst>
                                          <p:attrName>style.visibility</p:attrName>
                                        </p:attrNameLst>
                                      </p:cBhvr>
                                      <p:to>
                                        <p:strVal val="visible"/>
                                      </p:to>
                                    </p:set>
                                    <p:animEffect transition="in" filter="dissolve">
                                      <p:cBhvr>
                                        <p:cTn id="46" dur="500"/>
                                        <p:tgtEl>
                                          <p:spTgt spid="542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38915">
                                            <p:txEl>
                                              <p:pRg st="4" end="4"/>
                                            </p:txEl>
                                          </p:spTgt>
                                        </p:tgtEl>
                                        <p:attrNameLst>
                                          <p:attrName>style.visibility</p:attrName>
                                        </p:attrNameLst>
                                      </p:cBhvr>
                                      <p:to>
                                        <p:strVal val="visible"/>
                                      </p:to>
                                    </p:set>
                                    <p:animEffect transition="in" filter="fade">
                                      <p:cBhvr>
                                        <p:cTn id="51" dur="1000"/>
                                        <p:tgtEl>
                                          <p:spTgt spid="38915">
                                            <p:txEl>
                                              <p:pRg st="4" end="4"/>
                                            </p:txEl>
                                          </p:spTgt>
                                        </p:tgtEl>
                                      </p:cBhvr>
                                    </p:animEffect>
                                    <p:anim calcmode="lin" valueType="num">
                                      <p:cBhvr>
                                        <p:cTn id="52" dur="10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p:cTn id="53" dur="898" decel="100000" fill="hold"/>
                                        <p:tgtEl>
                                          <p:spTgt spid="38915">
                                            <p:txEl>
                                              <p:pRg st="4" end="4"/>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898"/>
                                          </p:stCondLst>
                                        </p:cTn>
                                        <p:tgtEl>
                                          <p:spTgt spid="38915">
                                            <p:txEl>
                                              <p:pRg st="4" end="4"/>
                                            </p:txEl>
                                          </p:spTgt>
                                        </p:tgtEl>
                                        <p:attrNameLst>
                                          <p:attrName>ppt_y</p:attrName>
                                        </p:attrNameLst>
                                      </p:cBhvr>
                                      <p:tavLst>
                                        <p:tav tm="0">
                                          <p:val>
                                            <p:strVal val="#ppt_y-.03"/>
                                          </p:val>
                                        </p:tav>
                                        <p:tav tm="100000">
                                          <p:val>
                                            <p:strVal val="#ppt_y"/>
                                          </p:val>
                                        </p:tav>
                                      </p:tavLst>
                                    </p:anim>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54275"/>
                                        </p:tgtEl>
                                        <p:attrNameLst>
                                          <p:attrName>style.visibility</p:attrName>
                                        </p:attrNameLst>
                                      </p:cBhvr>
                                      <p:to>
                                        <p:strVal val="visible"/>
                                      </p:to>
                                    </p:set>
                                    <p:animEffect transition="in" filter="dissolve">
                                      <p:cBhvr>
                                        <p:cTn id="58" dur="500"/>
                                        <p:tgtEl>
                                          <p:spTgt spid="5427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8915">
                                            <p:txEl>
                                              <p:pRg st="5" end="5"/>
                                            </p:txEl>
                                          </p:spTgt>
                                        </p:tgtEl>
                                        <p:attrNameLst>
                                          <p:attrName>style.visibility</p:attrName>
                                        </p:attrNameLst>
                                      </p:cBhvr>
                                      <p:to>
                                        <p:strVal val="visible"/>
                                      </p:to>
                                    </p:set>
                                    <p:animEffect transition="in" filter="fade">
                                      <p:cBhvr>
                                        <p:cTn id="63" dur="1000"/>
                                        <p:tgtEl>
                                          <p:spTgt spid="38915">
                                            <p:txEl>
                                              <p:pRg st="5" end="5"/>
                                            </p:txEl>
                                          </p:spTgt>
                                        </p:tgtEl>
                                      </p:cBhvr>
                                    </p:animEffect>
                                    <p:anim calcmode="lin" valueType="num">
                                      <p:cBhvr>
                                        <p:cTn id="64" dur="10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p:cTn id="65" dur="898" decel="100000" fill="hold"/>
                                        <p:tgtEl>
                                          <p:spTgt spid="38915">
                                            <p:txEl>
                                              <p:pRg st="5" end="5"/>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898"/>
                                          </p:stCondLst>
                                        </p:cTn>
                                        <p:tgtEl>
                                          <p:spTgt spid="38915">
                                            <p:txEl>
                                              <p:pRg st="5" end="5"/>
                                            </p:txEl>
                                          </p:spTgt>
                                        </p:tgtEl>
                                        <p:attrNameLst>
                                          <p:attrName>ppt_y</p:attrName>
                                        </p:attrNameLst>
                                      </p:cBhvr>
                                      <p:tavLst>
                                        <p:tav tm="0">
                                          <p:val>
                                            <p:strVal val="#ppt_y-.03"/>
                                          </p:val>
                                        </p:tav>
                                        <p:tav tm="100000">
                                          <p:val>
                                            <p:strVal val="#ppt_y"/>
                                          </p:val>
                                        </p:tav>
                                      </p:tavLst>
                                    </p:anim>
                                  </p:childTnLst>
                                </p:cTn>
                              </p:par>
                            </p:childTnLst>
                          </p:cTn>
                        </p:par>
                        <p:par>
                          <p:cTn id="67" fill="hold" nodeType="afterGroup">
                            <p:stCondLst>
                              <p:cond delay="1000"/>
                            </p:stCondLst>
                            <p:childTnLst>
                              <p:par>
                                <p:cTn id="68" presetID="9" presetClass="entr" presetSubtype="0" fill="hold" nodeType="afterEffect">
                                  <p:stCondLst>
                                    <p:cond delay="0"/>
                                  </p:stCondLst>
                                  <p:childTnLst>
                                    <p:set>
                                      <p:cBhvr>
                                        <p:cTn id="69" dur="1" fill="hold">
                                          <p:stCondLst>
                                            <p:cond delay="0"/>
                                          </p:stCondLst>
                                        </p:cTn>
                                        <p:tgtEl>
                                          <p:spTgt spid="54276"/>
                                        </p:tgtEl>
                                        <p:attrNameLst>
                                          <p:attrName>style.visibility</p:attrName>
                                        </p:attrNameLst>
                                      </p:cBhvr>
                                      <p:to>
                                        <p:strVal val="visible"/>
                                      </p:to>
                                    </p:set>
                                    <p:animEffect transition="in" filter="dissolve">
                                      <p:cBhvr>
                                        <p:cTn id="70" dur="500"/>
                                        <p:tgtEl>
                                          <p:spTgt spid="5427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38915">
                                            <p:txEl>
                                              <p:pRg st="6" end="6"/>
                                            </p:txEl>
                                          </p:spTgt>
                                        </p:tgtEl>
                                        <p:attrNameLst>
                                          <p:attrName>style.visibility</p:attrName>
                                        </p:attrNameLst>
                                      </p:cBhvr>
                                      <p:to>
                                        <p:strVal val="visible"/>
                                      </p:to>
                                    </p:set>
                                    <p:animEffect transition="in" filter="fade">
                                      <p:cBhvr>
                                        <p:cTn id="75" dur="1000"/>
                                        <p:tgtEl>
                                          <p:spTgt spid="38915">
                                            <p:txEl>
                                              <p:pRg st="6" end="6"/>
                                            </p:txEl>
                                          </p:spTgt>
                                        </p:tgtEl>
                                      </p:cBhvr>
                                    </p:animEffect>
                                    <p:anim calcmode="lin" valueType="num">
                                      <p:cBhvr>
                                        <p:cTn id="76" dur="10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p:cTn id="77" dur="898" decel="100000" fill="hold"/>
                                        <p:tgtEl>
                                          <p:spTgt spid="38915">
                                            <p:txEl>
                                              <p:pRg st="6" end="6"/>
                                            </p:tx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898"/>
                                          </p:stCondLst>
                                        </p:cTn>
                                        <p:tgtEl>
                                          <p:spTgt spid="38915">
                                            <p:txEl>
                                              <p:pRg st="6" end="6"/>
                                            </p:txEl>
                                          </p:spTgt>
                                        </p:tgtEl>
                                        <p:attrNameLst>
                                          <p:attrName>ppt_y</p:attrName>
                                        </p:attrNameLst>
                                      </p:cBhvr>
                                      <p:tavLst>
                                        <p:tav tm="0">
                                          <p:val>
                                            <p:strVal val="#ppt_y-.03"/>
                                          </p:val>
                                        </p:tav>
                                        <p:tav tm="100000">
                                          <p:val>
                                            <p:strVal val="#ppt_y"/>
                                          </p:val>
                                        </p:tav>
                                      </p:tavLst>
                                    </p:anim>
                                  </p:childTnLst>
                                </p:cTn>
                              </p:par>
                            </p:childTnLst>
                          </p:cTn>
                        </p:par>
                        <p:par>
                          <p:cTn id="79" fill="hold" nodeType="afterGroup">
                            <p:stCondLst>
                              <p:cond delay="1000"/>
                            </p:stCondLst>
                            <p:childTnLst>
                              <p:par>
                                <p:cTn id="80" presetID="9" presetClass="entr" presetSubtype="0" fill="hold" nodeType="afterEffect">
                                  <p:stCondLst>
                                    <p:cond delay="0"/>
                                  </p:stCondLst>
                                  <p:childTnLst>
                                    <p:set>
                                      <p:cBhvr>
                                        <p:cTn id="81" dur="1" fill="hold">
                                          <p:stCondLst>
                                            <p:cond delay="0"/>
                                          </p:stCondLst>
                                        </p:cTn>
                                        <p:tgtEl>
                                          <p:spTgt spid="54278"/>
                                        </p:tgtEl>
                                        <p:attrNameLst>
                                          <p:attrName>style.visibility</p:attrName>
                                        </p:attrNameLst>
                                      </p:cBhvr>
                                      <p:to>
                                        <p:strVal val="visible"/>
                                      </p:to>
                                    </p:set>
                                    <p:animEffect transition="in" filter="dissolve">
                                      <p:cBhvr>
                                        <p:cTn id="82" dur="500"/>
                                        <p:tgtEl>
                                          <p:spTgt spid="5427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38915">
                                            <p:txEl>
                                              <p:pRg st="7" end="7"/>
                                            </p:txEl>
                                          </p:spTgt>
                                        </p:tgtEl>
                                        <p:attrNameLst>
                                          <p:attrName>style.visibility</p:attrName>
                                        </p:attrNameLst>
                                      </p:cBhvr>
                                      <p:to>
                                        <p:strVal val="visible"/>
                                      </p:to>
                                    </p:set>
                                    <p:animEffect transition="in" filter="fade">
                                      <p:cBhvr>
                                        <p:cTn id="87" dur="1000"/>
                                        <p:tgtEl>
                                          <p:spTgt spid="38915">
                                            <p:txEl>
                                              <p:pRg st="7" end="7"/>
                                            </p:txEl>
                                          </p:spTgt>
                                        </p:tgtEl>
                                      </p:cBhvr>
                                    </p:animEffect>
                                    <p:anim calcmode="lin" valueType="num">
                                      <p:cBhvr>
                                        <p:cTn id="88" dur="10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p:cTn id="89" dur="898" decel="100000" fill="hold"/>
                                        <p:tgtEl>
                                          <p:spTgt spid="38915">
                                            <p:txEl>
                                              <p:pRg st="7" end="7"/>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898"/>
                                          </p:stCondLst>
                                        </p:cTn>
                                        <p:tgtEl>
                                          <p:spTgt spid="38915">
                                            <p:txEl>
                                              <p:pRg st="7" end="7"/>
                                            </p:txEl>
                                          </p:spTgt>
                                        </p:tgtEl>
                                        <p:attrNameLst>
                                          <p:attrName>ppt_y</p:attrName>
                                        </p:attrNameLst>
                                      </p:cBhvr>
                                      <p:tavLst>
                                        <p:tav tm="0">
                                          <p:val>
                                            <p:strVal val="#ppt_y-.03"/>
                                          </p:val>
                                        </p:tav>
                                        <p:tav tm="100000">
                                          <p:val>
                                            <p:strVal val="#ppt_y"/>
                                          </p:val>
                                        </p:tav>
                                      </p:tavLst>
                                    </p:anim>
                                  </p:childTnLst>
                                </p:cTn>
                              </p:par>
                            </p:childTnLst>
                          </p:cTn>
                        </p:par>
                        <p:par>
                          <p:cTn id="91" fill="hold" nodeType="afterGroup">
                            <p:stCondLst>
                              <p:cond delay="1000"/>
                            </p:stCondLst>
                            <p:childTnLst>
                              <p:par>
                                <p:cTn id="92" presetID="9" presetClass="entr" presetSubtype="0" fill="hold" grpId="0" nodeType="afterEffect">
                                  <p:stCondLst>
                                    <p:cond delay="0"/>
                                  </p:stCondLst>
                                  <p:childTnLst>
                                    <p:set>
                                      <p:cBhvr>
                                        <p:cTn id="93" dur="1" fill="hold">
                                          <p:stCondLst>
                                            <p:cond delay="0"/>
                                          </p:stCondLst>
                                        </p:cTn>
                                        <p:tgtEl>
                                          <p:spTgt spid="54277"/>
                                        </p:tgtEl>
                                        <p:attrNameLst>
                                          <p:attrName>style.visibility</p:attrName>
                                        </p:attrNameLst>
                                      </p:cBhvr>
                                      <p:to>
                                        <p:strVal val="visible"/>
                                      </p:to>
                                    </p:set>
                                    <p:animEffect transition="in" filter="dissolve">
                                      <p:cBhvr>
                                        <p:cTn id="94"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build="p"/>
      <p:bldP spid="54275" grpId="0" animBg="1"/>
      <p:bldP spid="542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371601"/>
            <a:ext cx="8229600" cy="2819400"/>
          </a:xfrm>
        </p:spPr>
        <p:txBody>
          <a:bodyPr/>
          <a:lstStyle/>
          <a:p>
            <a:r>
              <a:rPr lang="en-US" b="1" u="sng" dirty="0" smtClean="0">
                <a:solidFill>
                  <a:schemeClr val="accent4"/>
                </a:solidFill>
              </a:rPr>
              <a:t>Physical Changes</a:t>
            </a:r>
            <a:r>
              <a:rPr lang="en-US" dirty="0" smtClean="0"/>
              <a:t>: only the phase changes, the substance does not.</a:t>
            </a:r>
          </a:p>
          <a:p>
            <a:r>
              <a:rPr lang="en-US" dirty="0" smtClean="0"/>
              <a:t>Physical changes usually change the size or shape of the substance.</a:t>
            </a:r>
          </a:p>
          <a:p>
            <a:r>
              <a:rPr lang="en-US" dirty="0" smtClean="0"/>
              <a:t>Examples of physical changes include:</a:t>
            </a:r>
            <a:endParaRPr lang="en-US" dirty="0"/>
          </a:p>
        </p:txBody>
      </p:sp>
      <p:sp>
        <p:nvSpPr>
          <p:cNvPr id="13" name="Footer Placeholder 12"/>
          <p:cNvSpPr>
            <a:spLocks noGrp="1"/>
          </p:cNvSpPr>
          <p:nvPr>
            <p:ph type="ftr" sz="quarter" idx="11"/>
          </p:nvPr>
        </p:nvSpPr>
        <p:spPr/>
        <p:txBody>
          <a:bodyPr/>
          <a:lstStyle/>
          <a:p>
            <a:r>
              <a:rPr lang="en-US" smtClean="0"/>
              <a:t>© 2013 S. Coates</a:t>
            </a:r>
            <a:endParaRPr lang="en-US"/>
          </a:p>
        </p:txBody>
      </p:sp>
      <p:pic>
        <p:nvPicPr>
          <p:cNvPr id="1026" name="Picture 2" descr="C:\Documents and Settings\Stephanie Coates\Local Settings\Temporary Internet Files\Content.IE5\8N0LAB2N\MPj04221930000[1].jpg"/>
          <p:cNvPicPr>
            <a:picLocks noChangeAspect="1" noChangeArrowheads="1"/>
          </p:cNvPicPr>
          <p:nvPr/>
        </p:nvPicPr>
        <p:blipFill>
          <a:blip r:embed="rId3" cstate="print"/>
          <a:srcRect l="29730" r="10811"/>
          <a:stretch>
            <a:fillRect/>
          </a:stretch>
        </p:blipFill>
        <p:spPr bwMode="auto">
          <a:xfrm>
            <a:off x="1752600" y="4114800"/>
            <a:ext cx="2209800" cy="2476687"/>
          </a:xfrm>
          <a:prstGeom prst="rect">
            <a:avLst/>
          </a:prstGeom>
          <a:noFill/>
        </p:spPr>
      </p:pic>
      <p:pic>
        <p:nvPicPr>
          <p:cNvPr id="1027" name="Picture 3" descr="C:\Documents and Settings\Stephanie Coates\Local Settings\Temporary Internet Files\Content.IE5\2TQ7QJUJ\MPj03167540000[1].jpg"/>
          <p:cNvPicPr>
            <a:picLocks noChangeAspect="1" noChangeArrowheads="1"/>
          </p:cNvPicPr>
          <p:nvPr/>
        </p:nvPicPr>
        <p:blipFill>
          <a:blip r:embed="rId4" cstate="print"/>
          <a:srcRect/>
          <a:stretch>
            <a:fillRect/>
          </a:stretch>
        </p:blipFill>
        <p:spPr bwMode="auto">
          <a:xfrm>
            <a:off x="4419600" y="4114800"/>
            <a:ext cx="3657600" cy="2426208"/>
          </a:xfrm>
          <a:prstGeom prst="rect">
            <a:avLst/>
          </a:prstGeom>
          <a:noFill/>
        </p:spPr>
      </p:pic>
      <p:cxnSp>
        <p:nvCxnSpPr>
          <p:cNvPr id="7" name="Straight Arrow Connector 6"/>
          <p:cNvCxnSpPr/>
          <p:nvPr/>
        </p:nvCxnSpPr>
        <p:spPr>
          <a:xfrm>
            <a:off x="3429000" y="5486400"/>
            <a:ext cx="182880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1028" name="Picture 4" descr="C:\Documents and Settings\Stephanie Coates\Local Settings\Temporary Internet Files\Content.IE5\CLMXM70P\MPj04424880000[1].jpg"/>
          <p:cNvPicPr>
            <a:picLocks noChangeAspect="1" noChangeArrowheads="1"/>
          </p:cNvPicPr>
          <p:nvPr/>
        </p:nvPicPr>
        <p:blipFill>
          <a:blip r:embed="rId5" cstate="print"/>
          <a:srcRect/>
          <a:stretch>
            <a:fillRect/>
          </a:stretch>
        </p:blipFill>
        <p:spPr bwMode="auto">
          <a:xfrm>
            <a:off x="2057400" y="3657600"/>
            <a:ext cx="2255673" cy="2939436"/>
          </a:xfrm>
          <a:prstGeom prst="rect">
            <a:avLst/>
          </a:prstGeom>
          <a:noFill/>
        </p:spPr>
      </p:pic>
      <p:pic>
        <p:nvPicPr>
          <p:cNvPr id="1030" name="Picture 6" descr="C:\Documents and Settings\Stephanie Coates\Local Settings\Temporary Internet Files\Content.IE5\8N0LAB2N\MPPH02534J0000[1].jpg"/>
          <p:cNvPicPr>
            <a:picLocks noChangeAspect="1" noChangeArrowheads="1"/>
          </p:cNvPicPr>
          <p:nvPr/>
        </p:nvPicPr>
        <p:blipFill>
          <a:blip r:embed="rId6" cstate="print"/>
          <a:srcRect/>
          <a:stretch>
            <a:fillRect/>
          </a:stretch>
        </p:blipFill>
        <p:spPr bwMode="auto">
          <a:xfrm>
            <a:off x="4648200" y="3962400"/>
            <a:ext cx="3810000" cy="2514600"/>
          </a:xfrm>
          <a:prstGeom prst="rect">
            <a:avLst/>
          </a:prstGeom>
          <a:noFill/>
        </p:spPr>
      </p:pic>
      <p:cxnSp>
        <p:nvCxnSpPr>
          <p:cNvPr id="11" name="Straight Arrow Connector 10"/>
          <p:cNvCxnSpPr/>
          <p:nvPr/>
        </p:nvCxnSpPr>
        <p:spPr>
          <a:xfrm flipV="1">
            <a:off x="3352801" y="5485999"/>
            <a:ext cx="2235200" cy="40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1031" name="Picture 7" descr="C:\Documents and Settings\Stephanie Coates\Local Settings\Temporary Internet Files\Content.IE5\2TQ7QJUJ\MPj04069390000[1].jpg"/>
          <p:cNvPicPr>
            <a:picLocks noChangeAspect="1" noChangeArrowheads="1"/>
          </p:cNvPicPr>
          <p:nvPr/>
        </p:nvPicPr>
        <p:blipFill>
          <a:blip r:embed="rId7" cstate="print"/>
          <a:srcRect/>
          <a:stretch>
            <a:fillRect/>
          </a:stretch>
        </p:blipFill>
        <p:spPr bwMode="auto">
          <a:xfrm>
            <a:off x="609600" y="4038600"/>
            <a:ext cx="3733800" cy="2488228"/>
          </a:xfrm>
          <a:prstGeom prst="rect">
            <a:avLst/>
          </a:prstGeom>
          <a:noFill/>
        </p:spPr>
      </p:pic>
      <p:pic>
        <p:nvPicPr>
          <p:cNvPr id="1032" name="Picture 8" descr="C:\Documents and Settings\Stephanie Coates\Local Settings\Temporary Internet Files\Content.IE5\2TQ7QJUJ\MPj04421860000[1].jpg"/>
          <p:cNvPicPr>
            <a:picLocks noChangeAspect="1" noChangeArrowheads="1"/>
          </p:cNvPicPr>
          <p:nvPr/>
        </p:nvPicPr>
        <p:blipFill>
          <a:blip r:embed="rId8" cstate="print"/>
          <a:srcRect/>
          <a:stretch>
            <a:fillRect/>
          </a:stretch>
        </p:blipFill>
        <p:spPr bwMode="auto">
          <a:xfrm>
            <a:off x="5181600" y="3733800"/>
            <a:ext cx="1930400" cy="2895600"/>
          </a:xfrm>
          <a:prstGeom prst="rect">
            <a:avLst/>
          </a:prstGeom>
          <a:noFill/>
        </p:spPr>
      </p:pic>
      <p:cxnSp>
        <p:nvCxnSpPr>
          <p:cNvPr id="14" name="Straight Arrow Connector 13"/>
          <p:cNvCxnSpPr/>
          <p:nvPr/>
        </p:nvCxnSpPr>
        <p:spPr>
          <a:xfrm flipV="1">
            <a:off x="3505200" y="5486400"/>
            <a:ext cx="2235200" cy="40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8" name="SMARTInkShape-30"/>
          <p:cNvSpPr/>
          <p:nvPr/>
        </p:nvSpPr>
        <p:spPr>
          <a:xfrm>
            <a:off x="986270" y="3383280"/>
            <a:ext cx="790280" cy="26126"/>
          </a:xfrm>
          <a:custGeom>
            <a:avLst/>
            <a:gdLst/>
            <a:ahLst/>
            <a:cxnLst/>
            <a:rect l="0" t="0" r="0" b="0"/>
            <a:pathLst>
              <a:path w="790280" h="26126">
                <a:moveTo>
                  <a:pt x="13039" y="19594"/>
                </a:moveTo>
                <a:lnTo>
                  <a:pt x="6776" y="19594"/>
                </a:lnTo>
                <a:lnTo>
                  <a:pt x="0" y="13086"/>
                </a:lnTo>
                <a:lnTo>
                  <a:pt x="5601" y="13065"/>
                </a:lnTo>
                <a:lnTo>
                  <a:pt x="9706" y="9596"/>
                </a:lnTo>
                <a:lnTo>
                  <a:pt x="15428" y="7894"/>
                </a:lnTo>
                <a:lnTo>
                  <a:pt x="26809" y="5000"/>
                </a:lnTo>
                <a:lnTo>
                  <a:pt x="39374" y="1481"/>
                </a:lnTo>
                <a:lnTo>
                  <a:pt x="67244" y="130"/>
                </a:lnTo>
                <a:lnTo>
                  <a:pt x="98204" y="17"/>
                </a:lnTo>
                <a:lnTo>
                  <a:pt x="130638" y="2"/>
                </a:lnTo>
                <a:lnTo>
                  <a:pt x="161225" y="0"/>
                </a:lnTo>
                <a:lnTo>
                  <a:pt x="190920" y="0"/>
                </a:lnTo>
                <a:lnTo>
                  <a:pt x="215967" y="0"/>
                </a:lnTo>
                <a:lnTo>
                  <a:pt x="241773" y="1935"/>
                </a:lnTo>
                <a:lnTo>
                  <a:pt x="267804" y="5169"/>
                </a:lnTo>
                <a:lnTo>
                  <a:pt x="295837" y="8063"/>
                </a:lnTo>
                <a:lnTo>
                  <a:pt x="325189" y="11581"/>
                </a:lnTo>
                <a:lnTo>
                  <a:pt x="354206" y="12624"/>
                </a:lnTo>
                <a:lnTo>
                  <a:pt x="385784" y="14868"/>
                </a:lnTo>
                <a:lnTo>
                  <a:pt x="416186" y="18194"/>
                </a:lnTo>
                <a:lnTo>
                  <a:pt x="445514" y="21114"/>
                </a:lnTo>
                <a:lnTo>
                  <a:pt x="477185" y="24641"/>
                </a:lnTo>
                <a:lnTo>
                  <a:pt x="509550" y="25686"/>
                </a:lnTo>
                <a:lnTo>
                  <a:pt x="540186" y="25996"/>
                </a:lnTo>
                <a:lnTo>
                  <a:pt x="569583" y="26087"/>
                </a:lnTo>
                <a:lnTo>
                  <a:pt x="601274" y="26115"/>
                </a:lnTo>
                <a:lnTo>
                  <a:pt x="631710" y="26122"/>
                </a:lnTo>
                <a:lnTo>
                  <a:pt x="659112" y="26125"/>
                </a:lnTo>
                <a:lnTo>
                  <a:pt x="690911" y="26125"/>
                </a:lnTo>
                <a:lnTo>
                  <a:pt x="723371" y="26125"/>
                </a:lnTo>
                <a:lnTo>
                  <a:pt x="749812" y="26125"/>
                </a:lnTo>
                <a:lnTo>
                  <a:pt x="790279" y="2612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31"/>
          <p:cNvSpPr/>
          <p:nvPr/>
        </p:nvSpPr>
        <p:spPr>
          <a:xfrm>
            <a:off x="6916785" y="2906486"/>
            <a:ext cx="1084216" cy="71846"/>
          </a:xfrm>
          <a:custGeom>
            <a:avLst/>
            <a:gdLst/>
            <a:ahLst/>
            <a:cxnLst/>
            <a:rect l="0" t="0" r="0" b="0"/>
            <a:pathLst>
              <a:path w="1084216" h="71846">
                <a:moveTo>
                  <a:pt x="19592" y="6531"/>
                </a:moveTo>
                <a:lnTo>
                  <a:pt x="19592" y="3064"/>
                </a:lnTo>
                <a:lnTo>
                  <a:pt x="18867" y="2042"/>
                </a:lnTo>
                <a:lnTo>
                  <a:pt x="17656" y="1362"/>
                </a:lnTo>
                <a:lnTo>
                  <a:pt x="7706" y="80"/>
                </a:lnTo>
                <a:lnTo>
                  <a:pt x="6" y="0"/>
                </a:lnTo>
                <a:lnTo>
                  <a:pt x="0" y="3467"/>
                </a:lnTo>
                <a:lnTo>
                  <a:pt x="725" y="4488"/>
                </a:lnTo>
                <a:lnTo>
                  <a:pt x="1933" y="5169"/>
                </a:lnTo>
                <a:lnTo>
                  <a:pt x="11138" y="7077"/>
                </a:lnTo>
                <a:lnTo>
                  <a:pt x="18216" y="10967"/>
                </a:lnTo>
                <a:lnTo>
                  <a:pt x="50189" y="18604"/>
                </a:lnTo>
                <a:lnTo>
                  <a:pt x="78964" y="21399"/>
                </a:lnTo>
                <a:lnTo>
                  <a:pt x="104618" y="25192"/>
                </a:lnTo>
                <a:lnTo>
                  <a:pt x="135864" y="30430"/>
                </a:lnTo>
                <a:lnTo>
                  <a:pt x="161368" y="31997"/>
                </a:lnTo>
                <a:lnTo>
                  <a:pt x="188036" y="32461"/>
                </a:lnTo>
                <a:lnTo>
                  <a:pt x="217869" y="33324"/>
                </a:lnTo>
                <a:lnTo>
                  <a:pt x="246142" y="37128"/>
                </a:lnTo>
                <a:lnTo>
                  <a:pt x="276452" y="38578"/>
                </a:lnTo>
                <a:lnTo>
                  <a:pt x="304866" y="39008"/>
                </a:lnTo>
                <a:lnTo>
                  <a:pt x="335943" y="39134"/>
                </a:lnTo>
                <a:lnTo>
                  <a:pt x="368132" y="39898"/>
                </a:lnTo>
                <a:lnTo>
                  <a:pt x="400650" y="43672"/>
                </a:lnTo>
                <a:lnTo>
                  <a:pt x="432542" y="45113"/>
                </a:lnTo>
                <a:lnTo>
                  <a:pt x="461423" y="45540"/>
                </a:lnTo>
                <a:lnTo>
                  <a:pt x="492639" y="45666"/>
                </a:lnTo>
                <a:lnTo>
                  <a:pt x="524869" y="45704"/>
                </a:lnTo>
                <a:lnTo>
                  <a:pt x="557399" y="45715"/>
                </a:lnTo>
                <a:lnTo>
                  <a:pt x="589293" y="45718"/>
                </a:lnTo>
                <a:lnTo>
                  <a:pt x="618177" y="45719"/>
                </a:lnTo>
                <a:lnTo>
                  <a:pt x="648667" y="45720"/>
                </a:lnTo>
                <a:lnTo>
                  <a:pt x="676408" y="45720"/>
                </a:lnTo>
                <a:lnTo>
                  <a:pt x="703740" y="45720"/>
                </a:lnTo>
                <a:lnTo>
                  <a:pt x="733769" y="45720"/>
                </a:lnTo>
                <a:lnTo>
                  <a:pt x="761375" y="45720"/>
                </a:lnTo>
                <a:lnTo>
                  <a:pt x="787939" y="45720"/>
                </a:lnTo>
                <a:lnTo>
                  <a:pt x="814195" y="45720"/>
                </a:lnTo>
                <a:lnTo>
                  <a:pt x="840359" y="45720"/>
                </a:lnTo>
                <a:lnTo>
                  <a:pt x="865770" y="45720"/>
                </a:lnTo>
                <a:lnTo>
                  <a:pt x="896164" y="45720"/>
                </a:lnTo>
                <a:lnTo>
                  <a:pt x="921333" y="45720"/>
                </a:lnTo>
                <a:lnTo>
                  <a:pt x="952376" y="49187"/>
                </a:lnTo>
                <a:lnTo>
                  <a:pt x="979473" y="51646"/>
                </a:lnTo>
                <a:lnTo>
                  <a:pt x="1003856" y="54066"/>
                </a:lnTo>
                <a:lnTo>
                  <a:pt x="1031837" y="62650"/>
                </a:lnTo>
                <a:lnTo>
                  <a:pt x="1060789" y="65806"/>
                </a:lnTo>
                <a:lnTo>
                  <a:pt x="1084215" y="71845"/>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2"/>
          <p:cNvSpPr/>
          <p:nvPr/>
        </p:nvSpPr>
        <p:spPr>
          <a:xfrm>
            <a:off x="5401492" y="1815737"/>
            <a:ext cx="2292532" cy="39190"/>
          </a:xfrm>
          <a:custGeom>
            <a:avLst/>
            <a:gdLst/>
            <a:ahLst/>
            <a:cxnLst/>
            <a:rect l="0" t="0" r="0" b="0"/>
            <a:pathLst>
              <a:path w="2292532" h="39190">
                <a:moveTo>
                  <a:pt x="0" y="39189"/>
                </a:moveTo>
                <a:lnTo>
                  <a:pt x="9730" y="39189"/>
                </a:lnTo>
                <a:lnTo>
                  <a:pt x="13517" y="37253"/>
                </a:lnTo>
                <a:lnTo>
                  <a:pt x="17618" y="34700"/>
                </a:lnTo>
                <a:lnTo>
                  <a:pt x="26165" y="33061"/>
                </a:lnTo>
                <a:lnTo>
                  <a:pt x="41635" y="32664"/>
                </a:lnTo>
                <a:lnTo>
                  <a:pt x="45839" y="30725"/>
                </a:lnTo>
                <a:lnTo>
                  <a:pt x="50127" y="28170"/>
                </a:lnTo>
                <a:lnTo>
                  <a:pt x="57347" y="26732"/>
                </a:lnTo>
                <a:lnTo>
                  <a:pt x="87040" y="25416"/>
                </a:lnTo>
                <a:lnTo>
                  <a:pt x="99856" y="20504"/>
                </a:lnTo>
                <a:lnTo>
                  <a:pt x="131744" y="19630"/>
                </a:lnTo>
                <a:lnTo>
                  <a:pt x="161173" y="19597"/>
                </a:lnTo>
                <a:lnTo>
                  <a:pt x="190707" y="19595"/>
                </a:lnTo>
                <a:lnTo>
                  <a:pt x="223089" y="19594"/>
                </a:lnTo>
                <a:lnTo>
                  <a:pt x="247670" y="18869"/>
                </a:lnTo>
                <a:lnTo>
                  <a:pt x="275254" y="13971"/>
                </a:lnTo>
                <a:lnTo>
                  <a:pt x="301929" y="13183"/>
                </a:lnTo>
                <a:lnTo>
                  <a:pt x="333297" y="13079"/>
                </a:lnTo>
                <a:lnTo>
                  <a:pt x="365785" y="13065"/>
                </a:lnTo>
                <a:lnTo>
                  <a:pt x="398419" y="13063"/>
                </a:lnTo>
                <a:lnTo>
                  <a:pt x="431073" y="13063"/>
                </a:lnTo>
                <a:lnTo>
                  <a:pt x="463731" y="13063"/>
                </a:lnTo>
                <a:lnTo>
                  <a:pt x="494345" y="13063"/>
                </a:lnTo>
                <a:lnTo>
                  <a:pt x="522110" y="13063"/>
                </a:lnTo>
                <a:lnTo>
                  <a:pt x="552027" y="13063"/>
                </a:lnTo>
                <a:lnTo>
                  <a:pt x="581401" y="13063"/>
                </a:lnTo>
                <a:lnTo>
                  <a:pt x="612468" y="13063"/>
                </a:lnTo>
                <a:lnTo>
                  <a:pt x="643254" y="9596"/>
                </a:lnTo>
                <a:lnTo>
                  <a:pt x="672074" y="7137"/>
                </a:lnTo>
                <a:lnTo>
                  <a:pt x="700666" y="6651"/>
                </a:lnTo>
                <a:lnTo>
                  <a:pt x="730585" y="6555"/>
                </a:lnTo>
                <a:lnTo>
                  <a:pt x="761949" y="6536"/>
                </a:lnTo>
                <a:lnTo>
                  <a:pt x="791798" y="6532"/>
                </a:lnTo>
                <a:lnTo>
                  <a:pt x="821965" y="6532"/>
                </a:lnTo>
                <a:lnTo>
                  <a:pt x="853377" y="6532"/>
                </a:lnTo>
                <a:lnTo>
                  <a:pt x="883236" y="6532"/>
                </a:lnTo>
                <a:lnTo>
                  <a:pt x="913405" y="6532"/>
                </a:lnTo>
                <a:lnTo>
                  <a:pt x="945543" y="5806"/>
                </a:lnTo>
                <a:lnTo>
                  <a:pt x="977909" y="1362"/>
                </a:lnTo>
                <a:lnTo>
                  <a:pt x="1008950" y="269"/>
                </a:lnTo>
                <a:lnTo>
                  <a:pt x="1039273" y="53"/>
                </a:lnTo>
                <a:lnTo>
                  <a:pt x="1066868" y="16"/>
                </a:lnTo>
                <a:lnTo>
                  <a:pt x="1098367" y="3"/>
                </a:lnTo>
                <a:lnTo>
                  <a:pt x="1128861" y="1"/>
                </a:lnTo>
                <a:lnTo>
                  <a:pt x="1161065" y="0"/>
                </a:lnTo>
                <a:lnTo>
                  <a:pt x="1193443" y="0"/>
                </a:lnTo>
                <a:lnTo>
                  <a:pt x="1224487" y="0"/>
                </a:lnTo>
                <a:lnTo>
                  <a:pt x="1254084" y="0"/>
                </a:lnTo>
                <a:lnTo>
                  <a:pt x="1278642" y="0"/>
                </a:lnTo>
                <a:lnTo>
                  <a:pt x="1311011" y="0"/>
                </a:lnTo>
                <a:lnTo>
                  <a:pt x="1342054" y="0"/>
                </a:lnTo>
                <a:lnTo>
                  <a:pt x="1367521" y="0"/>
                </a:lnTo>
                <a:lnTo>
                  <a:pt x="1397646" y="0"/>
                </a:lnTo>
                <a:lnTo>
                  <a:pt x="1422295" y="0"/>
                </a:lnTo>
                <a:lnTo>
                  <a:pt x="1454695" y="0"/>
                </a:lnTo>
                <a:lnTo>
                  <a:pt x="1485743" y="0"/>
                </a:lnTo>
                <a:lnTo>
                  <a:pt x="1515340" y="0"/>
                </a:lnTo>
                <a:lnTo>
                  <a:pt x="1539899" y="0"/>
                </a:lnTo>
                <a:lnTo>
                  <a:pt x="1565560" y="726"/>
                </a:lnTo>
                <a:lnTo>
                  <a:pt x="1590823" y="4489"/>
                </a:lnTo>
                <a:lnTo>
                  <a:pt x="1619231" y="6128"/>
                </a:lnTo>
                <a:lnTo>
                  <a:pt x="1643092" y="6412"/>
                </a:lnTo>
                <a:lnTo>
                  <a:pt x="1669273" y="6496"/>
                </a:lnTo>
                <a:lnTo>
                  <a:pt x="1701090" y="6525"/>
                </a:lnTo>
                <a:lnTo>
                  <a:pt x="1726694" y="6529"/>
                </a:lnTo>
                <a:lnTo>
                  <a:pt x="1756863" y="6531"/>
                </a:lnTo>
                <a:lnTo>
                  <a:pt x="1788088" y="6532"/>
                </a:lnTo>
                <a:lnTo>
                  <a:pt x="1818904" y="6532"/>
                </a:lnTo>
                <a:lnTo>
                  <a:pt x="1848455" y="6532"/>
                </a:lnTo>
                <a:lnTo>
                  <a:pt x="1879557" y="6532"/>
                </a:lnTo>
                <a:lnTo>
                  <a:pt x="1910349" y="6532"/>
                </a:lnTo>
                <a:lnTo>
                  <a:pt x="1939895" y="6532"/>
                </a:lnTo>
                <a:lnTo>
                  <a:pt x="1969062" y="6532"/>
                </a:lnTo>
                <a:lnTo>
                  <a:pt x="1999024" y="6532"/>
                </a:lnTo>
                <a:lnTo>
                  <a:pt x="2031328" y="6532"/>
                </a:lnTo>
                <a:lnTo>
                  <a:pt x="2058768" y="6532"/>
                </a:lnTo>
                <a:lnTo>
                  <a:pt x="2089511" y="6532"/>
                </a:lnTo>
                <a:lnTo>
                  <a:pt x="2117114" y="6532"/>
                </a:lnTo>
                <a:lnTo>
                  <a:pt x="2146361" y="6532"/>
                </a:lnTo>
                <a:lnTo>
                  <a:pt x="2177125" y="6532"/>
                </a:lnTo>
                <a:lnTo>
                  <a:pt x="2207621" y="6532"/>
                </a:lnTo>
                <a:lnTo>
                  <a:pt x="2216331" y="7257"/>
                </a:lnTo>
                <a:lnTo>
                  <a:pt x="2241641" y="12659"/>
                </a:lnTo>
                <a:lnTo>
                  <a:pt x="2272896" y="13060"/>
                </a:lnTo>
                <a:lnTo>
                  <a:pt x="2292531" y="1306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20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20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2000"/>
                                        <p:tgtEl>
                                          <p:spTgt spid="1028"/>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2000"/>
                                        <p:tgtEl>
                                          <p:spTgt spid="10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1031"/>
                                        </p:tgtEl>
                                        <p:attrNameLst>
                                          <p:attrName>style.visibility</p:attrName>
                                        </p:attrNameLst>
                                      </p:cBhvr>
                                      <p:to>
                                        <p:strVal val="visible"/>
                                      </p:to>
                                    </p:set>
                                    <p:animEffect transition="in" filter="fade">
                                      <p:cBhvr>
                                        <p:cTn id="42" dur="2000"/>
                                        <p:tgtEl>
                                          <p:spTgt spid="1031"/>
                                        </p:tgtEl>
                                      </p:cBhvr>
                                    </p:animEffect>
                                  </p:childTnLst>
                                </p:cTn>
                              </p:par>
                              <p:par>
                                <p:cTn id="43" presetID="10" presetClass="entr" presetSubtype="0" fill="hold" nodeType="withEffect">
                                  <p:stCondLst>
                                    <p:cond delay="0"/>
                                  </p:stCondLst>
                                  <p:childTnLst>
                                    <p:set>
                                      <p:cBhvr>
                                        <p:cTn id="44" dur="1" fill="hold">
                                          <p:stCondLst>
                                            <p:cond delay="0"/>
                                          </p:stCondLst>
                                        </p:cTn>
                                        <p:tgtEl>
                                          <p:spTgt spid="1032"/>
                                        </p:tgtEl>
                                        <p:attrNameLst>
                                          <p:attrName>style.visibility</p:attrName>
                                        </p:attrNameLst>
                                      </p:cBhvr>
                                      <p:to>
                                        <p:strVal val="visible"/>
                                      </p:to>
                                    </p:set>
                                    <p:animEffect transition="in" filter="fade">
                                      <p:cBhvr>
                                        <p:cTn id="45"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z="4000" smtClean="0">
                <a:latin typeface="Comic Sans MS" panose="030F0702030302020204" pitchFamily="66" charset="0"/>
              </a:rPr>
              <a:t>Chemical Properties of Matter</a:t>
            </a:r>
          </a:p>
        </p:txBody>
      </p:sp>
      <p:sp>
        <p:nvSpPr>
          <p:cNvPr id="59395" name="Rectangle 3"/>
          <p:cNvSpPr>
            <a:spLocks noGrp="1" noChangeArrowheads="1"/>
          </p:cNvSpPr>
          <p:nvPr>
            <p:ph type="body" idx="1"/>
          </p:nvPr>
        </p:nvSpPr>
        <p:spPr>
          <a:xfrm>
            <a:off x="1066800" y="1447800"/>
            <a:ext cx="7620000" cy="3940175"/>
          </a:xfrm>
        </p:spPr>
        <p:txBody>
          <a:bodyPr>
            <a:normAutofit lnSpcReduction="10000"/>
          </a:bodyPr>
          <a:lstStyle/>
          <a:p>
            <a:pPr eaLnBrk="1" hangingPunct="1">
              <a:lnSpc>
                <a:spcPct val="90000"/>
              </a:lnSpc>
            </a:pPr>
            <a:r>
              <a:rPr lang="en-US" altLang="en-US" smtClean="0">
                <a:latin typeface="Comic Sans MS" panose="030F0702030302020204" pitchFamily="66" charset="0"/>
              </a:rPr>
              <a:t>any property of matter that describes a substance based on its ability to change into a new substance</a:t>
            </a:r>
          </a:p>
          <a:p>
            <a:pPr eaLnBrk="1" hangingPunct="1">
              <a:lnSpc>
                <a:spcPct val="90000"/>
              </a:lnSpc>
            </a:pPr>
            <a:r>
              <a:rPr lang="en-US" altLang="en-US" b="1" u="sng" smtClean="0">
                <a:latin typeface="Comic Sans MS" panose="030F0702030302020204" pitchFamily="66" charset="0"/>
              </a:rPr>
              <a:t>Examples</a:t>
            </a:r>
          </a:p>
          <a:p>
            <a:pPr algn="ctr" eaLnBrk="1" hangingPunct="1">
              <a:lnSpc>
                <a:spcPct val="90000"/>
              </a:lnSpc>
              <a:buFontTx/>
              <a:buNone/>
            </a:pPr>
            <a:r>
              <a:rPr lang="en-US" altLang="en-US" b="1" smtClean="0">
                <a:latin typeface="Comic Sans MS" panose="030F0702030302020204" pitchFamily="66" charset="0"/>
              </a:rPr>
              <a:t>flammability</a:t>
            </a:r>
          </a:p>
          <a:p>
            <a:pPr algn="ctr" eaLnBrk="1" hangingPunct="1">
              <a:lnSpc>
                <a:spcPct val="90000"/>
              </a:lnSpc>
              <a:buFontTx/>
              <a:buNone/>
            </a:pPr>
            <a:r>
              <a:rPr lang="en-US" altLang="en-US" b="1" smtClean="0">
                <a:latin typeface="Comic Sans MS" panose="030F0702030302020204" pitchFamily="66" charset="0"/>
              </a:rPr>
              <a:t>reactivity with vinegar</a:t>
            </a:r>
          </a:p>
          <a:p>
            <a:pPr algn="ctr" eaLnBrk="1" hangingPunct="1">
              <a:lnSpc>
                <a:spcPct val="90000"/>
              </a:lnSpc>
              <a:buFontTx/>
              <a:buNone/>
            </a:pPr>
            <a:r>
              <a:rPr lang="en-US" altLang="en-US" b="1" smtClean="0">
                <a:latin typeface="Comic Sans MS" panose="030F0702030302020204" pitchFamily="66" charset="0"/>
              </a:rPr>
              <a:t>reactivity with oxygen</a:t>
            </a:r>
          </a:p>
        </p:txBody>
      </p:sp>
      <p:pic>
        <p:nvPicPr>
          <p:cNvPr id="59396" name="Picture 4" descr="j016311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752600" y="3654425"/>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j017400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841274">
            <a:off x="7380288" y="3348038"/>
            <a:ext cx="5222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Text Box 9"/>
          <p:cNvSpPr txBox="1">
            <a:spLocks noChangeArrowheads="1"/>
          </p:cNvSpPr>
          <p:nvPr/>
        </p:nvSpPr>
        <p:spPr bwMode="auto">
          <a:xfrm>
            <a:off x="2135188" y="5565775"/>
            <a:ext cx="5451475" cy="831850"/>
          </a:xfrm>
          <a:prstGeom prst="rect">
            <a:avLst/>
          </a:prstGeom>
          <a:noFill/>
          <a:ln w="1587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1" i="1">
                <a:latin typeface="Comic Sans MS" panose="030F0702030302020204" pitchFamily="66" charset="0"/>
              </a:rPr>
              <a:t>Iron + Oxygen </a:t>
            </a:r>
            <a:r>
              <a:rPr lang="en-US" altLang="en-US" sz="2400" b="1" i="1">
                <a:latin typeface="Comic Sans MS" panose="030F0702030302020204" pitchFamily="66" charset="0"/>
                <a:sym typeface="Wingdings" panose="05000000000000000000" pitchFamily="2" charset="2"/>
              </a:rPr>
              <a:t> Iron oxide (rust)</a:t>
            </a:r>
          </a:p>
          <a:p>
            <a:pPr algn="ctr" eaLnBrk="1" hangingPunct="1">
              <a:spcBef>
                <a:spcPct val="0"/>
              </a:spcBef>
              <a:buFontTx/>
              <a:buNone/>
            </a:pPr>
            <a:r>
              <a:rPr lang="en-US" altLang="en-US" sz="2400" b="1">
                <a:latin typeface="Comic Sans MS" panose="030F0702030302020204" pitchFamily="66" charset="0"/>
                <a:sym typeface="Wingdings" panose="05000000000000000000" pitchFamily="2" charset="2"/>
              </a:rPr>
              <a:t>2Fe + 3O</a:t>
            </a:r>
            <a:r>
              <a:rPr lang="en-US" altLang="en-US" sz="2400" b="1" baseline="-25000">
                <a:latin typeface="Comic Sans MS" panose="030F0702030302020204" pitchFamily="66" charset="0"/>
                <a:sym typeface="Wingdings" panose="05000000000000000000" pitchFamily="2" charset="2"/>
              </a:rPr>
              <a:t>2</a:t>
            </a:r>
            <a:r>
              <a:rPr lang="en-US" altLang="en-US" sz="2400" b="1">
                <a:latin typeface="Comic Sans MS" panose="030F0702030302020204" pitchFamily="66" charset="0"/>
                <a:sym typeface="Wingdings" panose="05000000000000000000" pitchFamily="2" charset="2"/>
              </a:rPr>
              <a:t>  Fe</a:t>
            </a:r>
            <a:r>
              <a:rPr lang="en-US" altLang="en-US" sz="2400" b="1" baseline="-25000">
                <a:latin typeface="Comic Sans MS" panose="030F0702030302020204" pitchFamily="66" charset="0"/>
                <a:sym typeface="Wingdings" panose="05000000000000000000" pitchFamily="2" charset="2"/>
              </a:rPr>
              <a:t>2</a:t>
            </a:r>
            <a:r>
              <a:rPr lang="en-US" altLang="en-US" sz="2400" b="1">
                <a:latin typeface="Comic Sans MS" panose="030F0702030302020204" pitchFamily="66" charset="0"/>
                <a:sym typeface="Wingdings" panose="05000000000000000000" pitchFamily="2" charset="2"/>
              </a:rPr>
              <a:t>O</a:t>
            </a:r>
            <a:r>
              <a:rPr lang="en-US" altLang="en-US" sz="2400" b="1" baseline="-25000">
                <a:latin typeface="Comic Sans MS" panose="030F0702030302020204" pitchFamily="66" charset="0"/>
                <a:sym typeface="Wingdings" panose="05000000000000000000" pitchFamily="2" charset="2"/>
              </a:rPr>
              <a:t>3</a:t>
            </a:r>
            <a:endParaRPr lang="en-US" altLang="en-US" sz="2400" b="1">
              <a:latin typeface="Comic Sans MS" panose="030F0702030302020204" pitchFamily="66" charset="0"/>
            </a:endParaRPr>
          </a:p>
        </p:txBody>
      </p:sp>
    </p:spTree>
    <p:extLst>
      <p:ext uri="{BB962C8B-B14F-4D97-AF65-F5344CB8AC3E}">
        <p14:creationId xmlns:p14="http://schemas.microsoft.com/office/powerpoint/2010/main" val="346567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anim calcmode="lin" valueType="num">
                                      <p:cBhvr>
                                        <p:cTn id="8" dur="1000" fill="hold"/>
                                        <p:tgtEl>
                                          <p:spTgt spid="59394"/>
                                        </p:tgtEl>
                                        <p:attrNameLst>
                                          <p:attrName>ppt_x</p:attrName>
                                        </p:attrNameLst>
                                      </p:cBhvr>
                                      <p:tavLst>
                                        <p:tav tm="0">
                                          <p:val>
                                            <p:strVal val="#ppt_x"/>
                                          </p:val>
                                        </p:tav>
                                        <p:tav tm="100000">
                                          <p:val>
                                            <p:strVal val="#ppt_x"/>
                                          </p:val>
                                        </p:tav>
                                      </p:tavLst>
                                    </p:anim>
                                    <p:anim calcmode="lin" valueType="num">
                                      <p:cBhvr>
                                        <p:cTn id="9" dur="898" decel="100000" fill="hold"/>
                                        <p:tgtEl>
                                          <p:spTgt spid="5939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939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9395">
                                            <p:txEl>
                                              <p:pRg st="0" end="0"/>
                                            </p:txEl>
                                          </p:spTgt>
                                        </p:tgtEl>
                                        <p:attrNameLst>
                                          <p:attrName>style.visibility</p:attrName>
                                        </p:attrNameLst>
                                      </p:cBhvr>
                                      <p:to>
                                        <p:strVal val="visible"/>
                                      </p:to>
                                    </p:set>
                                    <p:animEffect transition="in" filter="fade">
                                      <p:cBhvr>
                                        <p:cTn id="15" dur="1000"/>
                                        <p:tgtEl>
                                          <p:spTgt spid="59395">
                                            <p:txEl>
                                              <p:pRg st="0" end="0"/>
                                            </p:txEl>
                                          </p:spTgt>
                                        </p:tgtEl>
                                      </p:cBhvr>
                                    </p:animEffect>
                                    <p:anim calcmode="lin" valueType="num">
                                      <p:cBhvr>
                                        <p:cTn id="16" dur="10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59395">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5939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9395">
                                            <p:txEl>
                                              <p:pRg st="1" end="1"/>
                                            </p:txEl>
                                          </p:spTgt>
                                        </p:tgtEl>
                                        <p:attrNameLst>
                                          <p:attrName>style.visibility</p:attrName>
                                        </p:attrNameLst>
                                      </p:cBhvr>
                                      <p:to>
                                        <p:strVal val="visible"/>
                                      </p:to>
                                    </p:set>
                                    <p:animEffect transition="in" filter="fade">
                                      <p:cBhvr>
                                        <p:cTn id="23" dur="1000"/>
                                        <p:tgtEl>
                                          <p:spTgt spid="59395">
                                            <p:txEl>
                                              <p:pRg st="1" end="1"/>
                                            </p:txEl>
                                          </p:spTgt>
                                        </p:tgtEl>
                                      </p:cBhvr>
                                    </p:animEffect>
                                    <p:anim calcmode="lin" valueType="num">
                                      <p:cBhvr>
                                        <p:cTn id="24" dur="10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59395">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5939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9395">
                                            <p:txEl>
                                              <p:pRg st="2" end="2"/>
                                            </p:txEl>
                                          </p:spTgt>
                                        </p:tgtEl>
                                        <p:attrNameLst>
                                          <p:attrName>style.visibility</p:attrName>
                                        </p:attrNameLst>
                                      </p:cBhvr>
                                      <p:to>
                                        <p:strVal val="visible"/>
                                      </p:to>
                                    </p:set>
                                    <p:animEffect transition="in" filter="fade">
                                      <p:cBhvr>
                                        <p:cTn id="31" dur="1000"/>
                                        <p:tgtEl>
                                          <p:spTgt spid="59395">
                                            <p:txEl>
                                              <p:pRg st="2" end="2"/>
                                            </p:txEl>
                                          </p:spTgt>
                                        </p:tgtEl>
                                      </p:cBhvr>
                                    </p:animEffect>
                                    <p:anim calcmode="lin" valueType="num">
                                      <p:cBhvr>
                                        <p:cTn id="32" dur="10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59395">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59395">
                                            <p:txEl>
                                              <p:pRg st="2" end="2"/>
                                            </p:txEl>
                                          </p:spTgt>
                                        </p:tgtEl>
                                        <p:attrNameLst>
                                          <p:attrName>ppt_y</p:attrName>
                                        </p:attrNameLst>
                                      </p:cBhvr>
                                      <p:tavLst>
                                        <p:tav tm="0">
                                          <p:val>
                                            <p:strVal val="#ppt_y-.03"/>
                                          </p:val>
                                        </p:tav>
                                        <p:tav tm="100000">
                                          <p:val>
                                            <p:strVal val="#ppt_y"/>
                                          </p:val>
                                        </p:tav>
                                      </p:tavLst>
                                    </p:anim>
                                  </p:childTnLst>
                                </p:cTn>
                              </p:par>
                              <p:par>
                                <p:cTn id="35" presetID="9" presetClass="entr" presetSubtype="0" fill="hold" nodeType="withEffect">
                                  <p:stCondLst>
                                    <p:cond delay="0"/>
                                  </p:stCondLst>
                                  <p:childTnLst>
                                    <p:set>
                                      <p:cBhvr>
                                        <p:cTn id="36" dur="1" fill="hold">
                                          <p:stCondLst>
                                            <p:cond delay="0"/>
                                          </p:stCondLst>
                                        </p:cTn>
                                        <p:tgtEl>
                                          <p:spTgt spid="59396"/>
                                        </p:tgtEl>
                                        <p:attrNameLst>
                                          <p:attrName>style.visibility</p:attrName>
                                        </p:attrNameLst>
                                      </p:cBhvr>
                                      <p:to>
                                        <p:strVal val="visible"/>
                                      </p:to>
                                    </p:set>
                                    <p:animEffect transition="in" filter="dissolve">
                                      <p:cBhvr>
                                        <p:cTn id="37" dur="500"/>
                                        <p:tgtEl>
                                          <p:spTgt spid="5939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59395">
                                            <p:txEl>
                                              <p:pRg st="3" end="3"/>
                                            </p:txEl>
                                          </p:spTgt>
                                        </p:tgtEl>
                                        <p:attrNameLst>
                                          <p:attrName>style.visibility</p:attrName>
                                        </p:attrNameLst>
                                      </p:cBhvr>
                                      <p:to>
                                        <p:strVal val="visible"/>
                                      </p:to>
                                    </p:set>
                                    <p:animEffect transition="in" filter="fade">
                                      <p:cBhvr>
                                        <p:cTn id="42" dur="1000"/>
                                        <p:tgtEl>
                                          <p:spTgt spid="59395">
                                            <p:txEl>
                                              <p:pRg st="3" end="3"/>
                                            </p:txEl>
                                          </p:spTgt>
                                        </p:tgtEl>
                                      </p:cBhvr>
                                    </p:animEffect>
                                    <p:anim calcmode="lin" valueType="num">
                                      <p:cBhvr>
                                        <p:cTn id="43" dur="10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p:cTn id="44" dur="898" decel="100000" fill="hold"/>
                                        <p:tgtEl>
                                          <p:spTgt spid="59395">
                                            <p:txEl>
                                              <p:pRg st="3" end="3"/>
                                            </p:tx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898"/>
                                          </p:stCondLst>
                                        </p:cTn>
                                        <p:tgtEl>
                                          <p:spTgt spid="59395">
                                            <p:txEl>
                                              <p:pRg st="3" end="3"/>
                                            </p:txEl>
                                          </p:spTgt>
                                        </p:tgtEl>
                                        <p:attrNameLst>
                                          <p:attrName>ppt_y</p:attrName>
                                        </p:attrNameLst>
                                      </p:cBhvr>
                                      <p:tavLst>
                                        <p:tav tm="0">
                                          <p:val>
                                            <p:strVal val="#ppt_y-.03"/>
                                          </p:val>
                                        </p:tav>
                                        <p:tav tm="100000">
                                          <p:val>
                                            <p:strVal val="#ppt_y"/>
                                          </p:val>
                                        </p:tav>
                                      </p:tavLst>
                                    </p:anim>
                                  </p:childTnLst>
                                </p:cTn>
                              </p:par>
                              <p:par>
                                <p:cTn id="46" presetID="9" presetClass="entr" presetSubtype="0" fill="hold" nodeType="withEffect">
                                  <p:stCondLst>
                                    <p:cond delay="0"/>
                                  </p:stCondLst>
                                  <p:childTnLst>
                                    <p:set>
                                      <p:cBhvr>
                                        <p:cTn id="47" dur="1" fill="hold">
                                          <p:stCondLst>
                                            <p:cond delay="0"/>
                                          </p:stCondLst>
                                        </p:cTn>
                                        <p:tgtEl>
                                          <p:spTgt spid="59397"/>
                                        </p:tgtEl>
                                        <p:attrNameLst>
                                          <p:attrName>style.visibility</p:attrName>
                                        </p:attrNameLst>
                                      </p:cBhvr>
                                      <p:to>
                                        <p:strVal val="visible"/>
                                      </p:to>
                                    </p:set>
                                    <p:animEffect transition="in" filter="dissolve">
                                      <p:cBhvr>
                                        <p:cTn id="48" dur="500"/>
                                        <p:tgtEl>
                                          <p:spTgt spid="5939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59395">
                                            <p:txEl>
                                              <p:pRg st="4" end="4"/>
                                            </p:txEl>
                                          </p:spTgt>
                                        </p:tgtEl>
                                        <p:attrNameLst>
                                          <p:attrName>style.visibility</p:attrName>
                                        </p:attrNameLst>
                                      </p:cBhvr>
                                      <p:to>
                                        <p:strVal val="visible"/>
                                      </p:to>
                                    </p:set>
                                    <p:animEffect transition="in" filter="fade">
                                      <p:cBhvr>
                                        <p:cTn id="53" dur="1000"/>
                                        <p:tgtEl>
                                          <p:spTgt spid="59395">
                                            <p:txEl>
                                              <p:pRg st="4" end="4"/>
                                            </p:txEl>
                                          </p:spTgt>
                                        </p:tgtEl>
                                      </p:cBhvr>
                                    </p:animEffect>
                                    <p:anim calcmode="lin" valueType="num">
                                      <p:cBhvr>
                                        <p:cTn id="54" dur="10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p:cTn id="55" dur="898" decel="100000" fill="hold"/>
                                        <p:tgtEl>
                                          <p:spTgt spid="59395">
                                            <p:txEl>
                                              <p:pRg st="4" end="4"/>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898"/>
                                          </p:stCondLst>
                                        </p:cTn>
                                        <p:tgtEl>
                                          <p:spTgt spid="59395">
                                            <p:txEl>
                                              <p:pRg st="4" end="4"/>
                                            </p:txEl>
                                          </p:spTgt>
                                        </p:tgtEl>
                                        <p:attrNameLst>
                                          <p:attrName>ppt_y</p:attrName>
                                        </p:attrNameLst>
                                      </p:cBhvr>
                                      <p:tavLst>
                                        <p:tav tm="0">
                                          <p:val>
                                            <p:strVal val="#ppt_y-.03"/>
                                          </p:val>
                                        </p:tav>
                                        <p:tav tm="100000">
                                          <p:val>
                                            <p:strVal val="#ppt_y"/>
                                          </p:val>
                                        </p:tav>
                                      </p:tavLst>
                                    </p:anim>
                                  </p:childTnLst>
                                </p:cTn>
                              </p:par>
                            </p:childTnLst>
                          </p:cTn>
                        </p:par>
                        <p:par>
                          <p:cTn id="57" fill="hold" nodeType="afterGroup">
                            <p:stCondLst>
                              <p:cond delay="1000"/>
                            </p:stCondLst>
                            <p:childTnLst>
                              <p:par>
                                <p:cTn id="58" presetID="9" presetClass="entr" presetSubtype="0" fill="hold" grpId="0" nodeType="afterEffect">
                                  <p:stCondLst>
                                    <p:cond delay="0"/>
                                  </p:stCondLst>
                                  <p:childTnLst>
                                    <p:set>
                                      <p:cBhvr>
                                        <p:cTn id="59" dur="1" fill="hold">
                                          <p:stCondLst>
                                            <p:cond delay="0"/>
                                          </p:stCondLst>
                                        </p:cTn>
                                        <p:tgtEl>
                                          <p:spTgt spid="59401"/>
                                        </p:tgtEl>
                                        <p:attrNameLst>
                                          <p:attrName>style.visibility</p:attrName>
                                        </p:attrNameLst>
                                      </p:cBhvr>
                                      <p:to>
                                        <p:strVal val="visible"/>
                                      </p:to>
                                    </p:set>
                                    <p:animEffect transition="in" filter="dissolve">
                                      <p:cBhvr>
                                        <p:cTn id="60"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9395" grpId="0" build="p"/>
      <p:bldP spid="5940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Stephanie Coates\Local Settings\Temporary Internet Files\Content.IE5\2TQ7QJUJ\MPj04035940000[1].jpg"/>
          <p:cNvPicPr>
            <a:picLocks noChangeAspect="1" noChangeArrowheads="1"/>
          </p:cNvPicPr>
          <p:nvPr/>
        </p:nvPicPr>
        <p:blipFill>
          <a:blip r:embed="rId3" cstate="print"/>
          <a:srcRect/>
          <a:stretch>
            <a:fillRect/>
          </a:stretch>
        </p:blipFill>
        <p:spPr bwMode="auto">
          <a:xfrm>
            <a:off x="1371600" y="4343400"/>
            <a:ext cx="3352800" cy="2234327"/>
          </a:xfrm>
          <a:prstGeom prst="rect">
            <a:avLst/>
          </a:prstGeom>
          <a:noFill/>
        </p:spPr>
      </p:pic>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447800"/>
            <a:ext cx="8229600" cy="3048000"/>
          </a:xfrm>
        </p:spPr>
        <p:txBody>
          <a:bodyPr/>
          <a:lstStyle/>
          <a:p>
            <a:r>
              <a:rPr lang="en-US" b="1" u="sng" dirty="0" smtClean="0">
                <a:solidFill>
                  <a:schemeClr val="accent5"/>
                </a:solidFill>
              </a:rPr>
              <a:t>Chemical Changes</a:t>
            </a:r>
            <a:r>
              <a:rPr lang="en-US" dirty="0" smtClean="0"/>
              <a:t>: changes that create NEW materials.</a:t>
            </a:r>
          </a:p>
          <a:p>
            <a:r>
              <a:rPr lang="en-US" dirty="0" smtClean="0"/>
              <a:t>The original materials are changed into something different.</a:t>
            </a:r>
          </a:p>
          <a:p>
            <a:r>
              <a:rPr lang="en-US" dirty="0" smtClean="0"/>
              <a:t>Examples of chemical changes include:</a:t>
            </a:r>
            <a:endParaRPr lang="en-US" dirty="0"/>
          </a:p>
        </p:txBody>
      </p:sp>
      <p:sp>
        <p:nvSpPr>
          <p:cNvPr id="11" name="Footer Placeholder 10"/>
          <p:cNvSpPr>
            <a:spLocks noGrp="1"/>
          </p:cNvSpPr>
          <p:nvPr>
            <p:ph type="ftr" sz="quarter" idx="11"/>
          </p:nvPr>
        </p:nvSpPr>
        <p:spPr/>
        <p:txBody>
          <a:bodyPr/>
          <a:lstStyle/>
          <a:p>
            <a:r>
              <a:rPr lang="en-US" smtClean="0"/>
              <a:t>© 2013 S. Coates</a:t>
            </a:r>
            <a:endParaRPr lang="en-US"/>
          </a:p>
        </p:txBody>
      </p:sp>
      <p:pic>
        <p:nvPicPr>
          <p:cNvPr id="2051" name="Picture 3" descr="C:\Documents and Settings\Stephanie Coates\Local Settings\Temporary Internet Files\Content.IE5\8N0LAB2N\MPj04226130000[1].jpg"/>
          <p:cNvPicPr>
            <a:picLocks noChangeAspect="1" noChangeArrowheads="1"/>
          </p:cNvPicPr>
          <p:nvPr/>
        </p:nvPicPr>
        <p:blipFill>
          <a:blip r:embed="rId4" cstate="print"/>
          <a:srcRect/>
          <a:stretch>
            <a:fillRect/>
          </a:stretch>
        </p:blipFill>
        <p:spPr bwMode="auto">
          <a:xfrm>
            <a:off x="5029200" y="4114800"/>
            <a:ext cx="2467719" cy="2501925"/>
          </a:xfrm>
          <a:prstGeom prst="rect">
            <a:avLst/>
          </a:prstGeom>
          <a:noFill/>
        </p:spPr>
      </p:pic>
      <p:cxnSp>
        <p:nvCxnSpPr>
          <p:cNvPr id="6" name="Straight Arrow Connector 5"/>
          <p:cNvCxnSpPr/>
          <p:nvPr/>
        </p:nvCxnSpPr>
        <p:spPr>
          <a:xfrm>
            <a:off x="4191000" y="5486400"/>
            <a:ext cx="114300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2053" name="Picture 5" descr="C:\Documents and Settings\Stephanie Coates\Local Settings\Temporary Internet Files\Content.IE5\CLMXM70P\MPj04439600000[1].jpg"/>
          <p:cNvPicPr>
            <a:picLocks noChangeAspect="1" noChangeArrowheads="1"/>
          </p:cNvPicPr>
          <p:nvPr/>
        </p:nvPicPr>
        <p:blipFill>
          <a:blip r:embed="rId5" cstate="print"/>
          <a:srcRect/>
          <a:stretch>
            <a:fillRect/>
          </a:stretch>
        </p:blipFill>
        <p:spPr bwMode="auto">
          <a:xfrm>
            <a:off x="1143000" y="4191000"/>
            <a:ext cx="3581400" cy="2397466"/>
          </a:xfrm>
          <a:prstGeom prst="rect">
            <a:avLst/>
          </a:prstGeom>
          <a:noFill/>
        </p:spPr>
      </p:pic>
      <p:pic>
        <p:nvPicPr>
          <p:cNvPr id="2054" name="Picture 6" descr="C:\Documents and Settings\Stephanie Coates\Local Settings\Temporary Internet Files\Content.IE5\8N0LAB2N\MPj04442670000[1].jpg"/>
          <p:cNvPicPr>
            <a:picLocks noChangeAspect="1" noChangeArrowheads="1"/>
          </p:cNvPicPr>
          <p:nvPr/>
        </p:nvPicPr>
        <p:blipFill>
          <a:blip r:embed="rId6" cstate="print"/>
          <a:srcRect/>
          <a:stretch>
            <a:fillRect/>
          </a:stretch>
        </p:blipFill>
        <p:spPr bwMode="auto">
          <a:xfrm>
            <a:off x="5029199" y="4191000"/>
            <a:ext cx="3640667" cy="2362200"/>
          </a:xfrm>
          <a:prstGeom prst="rect">
            <a:avLst/>
          </a:prstGeom>
          <a:noFill/>
        </p:spPr>
      </p:pic>
      <p:cxnSp>
        <p:nvCxnSpPr>
          <p:cNvPr id="10" name="Straight Arrow Connector 9"/>
          <p:cNvCxnSpPr/>
          <p:nvPr/>
        </p:nvCxnSpPr>
        <p:spPr>
          <a:xfrm>
            <a:off x="4191000" y="5486400"/>
            <a:ext cx="1143000" cy="15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2000"/>
                                        <p:tgtEl>
                                          <p:spTgt spid="20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2000"/>
                                        <p:tgtEl>
                                          <p:spTgt spid="205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2053"/>
                                        </p:tgtEl>
                                        <p:attrNameLst>
                                          <p:attrName>style.visibility</p:attrName>
                                        </p:attrNameLst>
                                      </p:cBhvr>
                                      <p:to>
                                        <p:strVal val="visible"/>
                                      </p:to>
                                    </p:set>
                                    <p:animEffect transition="in" filter="fade">
                                      <p:cBhvr>
                                        <p:cTn id="24"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sz="4000" smtClean="0">
                <a:latin typeface="Comic Sans MS" panose="030F0702030302020204" pitchFamily="66" charset="0"/>
              </a:rPr>
              <a:t>Chemical or Physical Property?</a:t>
            </a:r>
          </a:p>
        </p:txBody>
      </p:sp>
      <p:sp>
        <p:nvSpPr>
          <p:cNvPr id="76803" name="Rectangle 3"/>
          <p:cNvSpPr>
            <a:spLocks noGrp="1" noChangeArrowheads="1"/>
          </p:cNvSpPr>
          <p:nvPr>
            <p:ph type="body" idx="1"/>
          </p:nvPr>
        </p:nvSpPr>
        <p:spPr>
          <a:xfrm>
            <a:off x="1066800" y="1295400"/>
            <a:ext cx="7620000" cy="4953000"/>
          </a:xfrm>
        </p:spPr>
        <p:txBody>
          <a:bodyPr/>
          <a:lstStyle/>
          <a:p>
            <a:pPr marL="609600" indent="-609600" algn="ctr" eaLnBrk="1" hangingPunct="1">
              <a:lnSpc>
                <a:spcPct val="80000"/>
              </a:lnSpc>
              <a:buFontTx/>
              <a:buAutoNum type="arabicPeriod"/>
            </a:pPr>
            <a:r>
              <a:rPr lang="en-US" altLang="en-US" sz="2000" b="1" dirty="0" smtClean="0">
                <a:latin typeface="Comic Sans MS" panose="030F0702030302020204" pitchFamily="66" charset="0"/>
              </a:rPr>
              <a:t>Paper is white</a:t>
            </a: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AutoNum type="arabicPeriod" startAt="2"/>
            </a:pPr>
            <a:r>
              <a:rPr lang="en-US" altLang="en-US" sz="2000" b="1" dirty="0" smtClean="0">
                <a:latin typeface="Comic Sans MS" panose="030F0702030302020204" pitchFamily="66" charset="0"/>
              </a:rPr>
              <a:t>Boiling point of H</a:t>
            </a:r>
            <a:r>
              <a:rPr lang="en-US" altLang="en-US" sz="2000" b="1" baseline="-25000" dirty="0" smtClean="0">
                <a:latin typeface="Comic Sans MS" panose="030F0702030302020204" pitchFamily="66" charset="0"/>
              </a:rPr>
              <a:t>2</a:t>
            </a:r>
            <a:r>
              <a:rPr lang="en-US" altLang="en-US" sz="2000" b="1" dirty="0" smtClean="0">
                <a:latin typeface="Comic Sans MS" panose="030F0702030302020204" pitchFamily="66" charset="0"/>
              </a:rPr>
              <a:t>O is 100</a:t>
            </a:r>
            <a:r>
              <a:rPr lang="en-US" altLang="en-US" sz="2000" b="1" baseline="30000" dirty="0" smtClean="0">
                <a:latin typeface="Comic Sans MS" panose="030F0702030302020204" pitchFamily="66" charset="0"/>
              </a:rPr>
              <a:t>o</a:t>
            </a:r>
            <a:r>
              <a:rPr lang="en-US" altLang="en-US" sz="2000" b="1" dirty="0" smtClean="0">
                <a:latin typeface="Comic Sans MS" panose="030F0702030302020204" pitchFamily="66" charset="0"/>
              </a:rPr>
              <a:t>C</a:t>
            </a: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AutoNum type="arabicPeriod" startAt="3"/>
            </a:pPr>
            <a:r>
              <a:rPr lang="en-US" altLang="en-US" sz="2000" b="1" dirty="0" smtClean="0">
                <a:latin typeface="Comic Sans MS" panose="030F0702030302020204" pitchFamily="66" charset="0"/>
              </a:rPr>
              <a:t>Zinc reacts with hydrochloric acid and creates hydrogen gas</a:t>
            </a: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AutoNum type="arabicPeriod" startAt="4"/>
            </a:pPr>
            <a:r>
              <a:rPr lang="en-US" altLang="en-US" sz="2000" b="1" dirty="0" smtClean="0">
                <a:latin typeface="Comic Sans MS" panose="030F0702030302020204" pitchFamily="66" charset="0"/>
              </a:rPr>
              <a:t>Nitrogen does </a:t>
            </a:r>
            <a:r>
              <a:rPr lang="en-US" altLang="en-US" sz="2000" b="1" u="sng" dirty="0" smtClean="0">
                <a:latin typeface="Comic Sans MS" panose="030F0702030302020204" pitchFamily="66" charset="0"/>
              </a:rPr>
              <a:t>not</a:t>
            </a:r>
            <a:r>
              <a:rPr lang="en-US" altLang="en-US" sz="2000" b="1" dirty="0" smtClean="0">
                <a:latin typeface="Comic Sans MS" panose="030F0702030302020204" pitchFamily="66" charset="0"/>
              </a:rPr>
              <a:t> burn</a:t>
            </a: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AutoNum type="arabicPeriod" startAt="5"/>
            </a:pPr>
            <a:r>
              <a:rPr lang="en-US" altLang="en-US" sz="2000" b="1" dirty="0" smtClean="0">
                <a:latin typeface="Comic Sans MS" panose="030F0702030302020204" pitchFamily="66" charset="0"/>
              </a:rPr>
              <a:t>Sulfur smells like rotten eggs</a:t>
            </a:r>
          </a:p>
          <a:p>
            <a:pPr marL="609600" indent="-609600" algn="ctr" eaLnBrk="1" hangingPunct="1">
              <a:lnSpc>
                <a:spcPct val="80000"/>
              </a:lnSpc>
              <a:buFontTx/>
              <a:buAutoNum type="arabicPeriod" startAt="5"/>
            </a:pPr>
            <a:endParaRPr lang="en-US" altLang="en-US" sz="2000" b="1" dirty="0" smtClean="0">
              <a:latin typeface="Comic Sans MS" panose="030F0702030302020204" pitchFamily="66" charset="0"/>
            </a:endParaRPr>
          </a:p>
        </p:txBody>
      </p:sp>
      <p:sp>
        <p:nvSpPr>
          <p:cNvPr id="76804" name="Text Box 4"/>
          <p:cNvSpPr txBox="1">
            <a:spLocks noChangeArrowheads="1"/>
          </p:cNvSpPr>
          <p:nvPr/>
        </p:nvSpPr>
        <p:spPr bwMode="auto">
          <a:xfrm>
            <a:off x="3801836" y="1610519"/>
            <a:ext cx="2590800" cy="584200"/>
          </a:xfrm>
          <a:prstGeom prst="rect">
            <a:avLst/>
          </a:prstGeom>
          <a:solidFill>
            <a:srgbClr val="FFFF00"/>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_____________ Property</a:t>
            </a:r>
          </a:p>
        </p:txBody>
      </p:sp>
      <p:sp>
        <p:nvSpPr>
          <p:cNvPr id="76805" name="Text Box 5"/>
          <p:cNvSpPr txBox="1">
            <a:spLocks noChangeArrowheads="1"/>
          </p:cNvSpPr>
          <p:nvPr/>
        </p:nvSpPr>
        <p:spPr bwMode="auto">
          <a:xfrm>
            <a:off x="3810000" y="2544253"/>
            <a:ext cx="2590800" cy="584200"/>
          </a:xfrm>
          <a:prstGeom prst="rect">
            <a:avLst/>
          </a:prstGeom>
          <a:solidFill>
            <a:srgbClr val="FFFF00"/>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dirty="0">
                <a:latin typeface="Comic Sans MS" panose="030F0702030302020204" pitchFamily="66" charset="0"/>
              </a:rPr>
              <a:t>_________________ Property</a:t>
            </a:r>
          </a:p>
        </p:txBody>
      </p:sp>
      <p:sp>
        <p:nvSpPr>
          <p:cNvPr id="76806" name="Text Box 6"/>
          <p:cNvSpPr txBox="1">
            <a:spLocks noChangeArrowheads="1"/>
          </p:cNvSpPr>
          <p:nvPr/>
        </p:nvSpPr>
        <p:spPr bwMode="auto">
          <a:xfrm>
            <a:off x="3818164" y="5563196"/>
            <a:ext cx="2590800" cy="584200"/>
          </a:xfrm>
          <a:prstGeom prst="rect">
            <a:avLst/>
          </a:prstGeom>
          <a:solidFill>
            <a:srgbClr val="FFFF00"/>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__________________ Property</a:t>
            </a:r>
          </a:p>
        </p:txBody>
      </p:sp>
      <p:sp>
        <p:nvSpPr>
          <p:cNvPr id="76807" name="Text Box 7"/>
          <p:cNvSpPr txBox="1">
            <a:spLocks noChangeArrowheads="1"/>
          </p:cNvSpPr>
          <p:nvPr/>
        </p:nvSpPr>
        <p:spPr bwMode="auto">
          <a:xfrm>
            <a:off x="3361191" y="4642162"/>
            <a:ext cx="3504746" cy="338138"/>
          </a:xfrm>
          <a:prstGeom prst="rect">
            <a:avLst/>
          </a:prstGeom>
          <a:solidFill>
            <a:srgbClr val="00FF00"/>
          </a:solidFill>
          <a:ln w="38100" cmpd="dbl">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__________________ Property</a:t>
            </a:r>
          </a:p>
        </p:txBody>
      </p:sp>
      <p:sp>
        <p:nvSpPr>
          <p:cNvPr id="76808" name="Text Box 8"/>
          <p:cNvSpPr txBox="1">
            <a:spLocks noChangeArrowheads="1"/>
          </p:cNvSpPr>
          <p:nvPr/>
        </p:nvSpPr>
        <p:spPr bwMode="auto">
          <a:xfrm>
            <a:off x="3344862" y="3764501"/>
            <a:ext cx="3521075" cy="338138"/>
          </a:xfrm>
          <a:prstGeom prst="rect">
            <a:avLst/>
          </a:prstGeom>
          <a:solidFill>
            <a:srgbClr val="00FF00"/>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__________________ Property</a:t>
            </a:r>
          </a:p>
        </p:txBody>
      </p:sp>
    </p:spTree>
    <p:extLst>
      <p:ext uri="{BB962C8B-B14F-4D97-AF65-F5344CB8AC3E}">
        <p14:creationId xmlns:p14="http://schemas.microsoft.com/office/powerpoint/2010/main" val="513004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fade">
                                      <p:cBhvr>
                                        <p:cTn id="7" dur="1000"/>
                                        <p:tgtEl>
                                          <p:spTgt spid="76802"/>
                                        </p:tgtEl>
                                      </p:cBhvr>
                                    </p:animEffect>
                                    <p:anim calcmode="lin" valueType="num">
                                      <p:cBhvr>
                                        <p:cTn id="8" dur="1000" fill="hold"/>
                                        <p:tgtEl>
                                          <p:spTgt spid="76802"/>
                                        </p:tgtEl>
                                        <p:attrNameLst>
                                          <p:attrName>ppt_x</p:attrName>
                                        </p:attrNameLst>
                                      </p:cBhvr>
                                      <p:tavLst>
                                        <p:tav tm="0">
                                          <p:val>
                                            <p:strVal val="#ppt_x"/>
                                          </p:val>
                                        </p:tav>
                                        <p:tav tm="100000">
                                          <p:val>
                                            <p:strVal val="#ppt_x"/>
                                          </p:val>
                                        </p:tav>
                                      </p:tavLst>
                                    </p:anim>
                                    <p:anim calcmode="lin" valueType="num">
                                      <p:cBhvr>
                                        <p:cTn id="9" dur="898" decel="100000" fill="hold"/>
                                        <p:tgtEl>
                                          <p:spTgt spid="7680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7680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dissolve">
                                      <p:cBhvr>
                                        <p:cTn id="15" dur="500"/>
                                        <p:tgtEl>
                                          <p:spTgt spid="7680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6804"/>
                                        </p:tgtEl>
                                        <p:attrNameLst>
                                          <p:attrName>style.visibility</p:attrName>
                                        </p:attrNameLst>
                                      </p:cBhvr>
                                      <p:to>
                                        <p:strVal val="visible"/>
                                      </p:to>
                                    </p:set>
                                    <p:animEffect transition="in" filter="box(in)">
                                      <p:cBhvr>
                                        <p:cTn id="20" dur="500"/>
                                        <p:tgtEl>
                                          <p:spTgt spid="7680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6803">
                                            <p:txEl>
                                              <p:pRg st="3" end="3"/>
                                            </p:txEl>
                                          </p:spTgt>
                                        </p:tgtEl>
                                        <p:attrNameLst>
                                          <p:attrName>style.visibility</p:attrName>
                                        </p:attrNameLst>
                                      </p:cBhvr>
                                      <p:to>
                                        <p:strVal val="visible"/>
                                      </p:to>
                                    </p:set>
                                    <p:animEffect transition="in" filter="dissolve">
                                      <p:cBhvr>
                                        <p:cTn id="25" dur="500"/>
                                        <p:tgtEl>
                                          <p:spTgt spid="7680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76805"/>
                                        </p:tgtEl>
                                        <p:attrNameLst>
                                          <p:attrName>style.visibility</p:attrName>
                                        </p:attrNameLst>
                                      </p:cBhvr>
                                      <p:to>
                                        <p:strVal val="visible"/>
                                      </p:to>
                                    </p:set>
                                    <p:animEffect transition="in" filter="box(in)">
                                      <p:cBhvr>
                                        <p:cTn id="30" dur="500"/>
                                        <p:tgtEl>
                                          <p:spTgt spid="7680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6803">
                                            <p:txEl>
                                              <p:pRg st="6" end="6"/>
                                            </p:txEl>
                                          </p:spTgt>
                                        </p:tgtEl>
                                        <p:attrNameLst>
                                          <p:attrName>style.visibility</p:attrName>
                                        </p:attrNameLst>
                                      </p:cBhvr>
                                      <p:to>
                                        <p:strVal val="visible"/>
                                      </p:to>
                                    </p:set>
                                    <p:animEffect transition="in" filter="dissolve">
                                      <p:cBhvr>
                                        <p:cTn id="35" dur="500"/>
                                        <p:tgtEl>
                                          <p:spTgt spid="76803">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76808"/>
                                        </p:tgtEl>
                                        <p:attrNameLst>
                                          <p:attrName>style.visibility</p:attrName>
                                        </p:attrNameLst>
                                      </p:cBhvr>
                                      <p:to>
                                        <p:strVal val="visible"/>
                                      </p:to>
                                    </p:set>
                                    <p:animEffect transition="in" filter="box(in)">
                                      <p:cBhvr>
                                        <p:cTn id="40" dur="500"/>
                                        <p:tgtEl>
                                          <p:spTgt spid="7680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6803">
                                            <p:txEl>
                                              <p:pRg st="9" end="9"/>
                                            </p:txEl>
                                          </p:spTgt>
                                        </p:tgtEl>
                                        <p:attrNameLst>
                                          <p:attrName>style.visibility</p:attrName>
                                        </p:attrNameLst>
                                      </p:cBhvr>
                                      <p:to>
                                        <p:strVal val="visible"/>
                                      </p:to>
                                    </p:set>
                                    <p:animEffect transition="in" filter="dissolve">
                                      <p:cBhvr>
                                        <p:cTn id="45" dur="500"/>
                                        <p:tgtEl>
                                          <p:spTgt spid="76803">
                                            <p:txEl>
                                              <p:pRg st="9" end="9"/>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76807"/>
                                        </p:tgtEl>
                                        <p:attrNameLst>
                                          <p:attrName>style.visibility</p:attrName>
                                        </p:attrNameLst>
                                      </p:cBhvr>
                                      <p:to>
                                        <p:strVal val="visible"/>
                                      </p:to>
                                    </p:set>
                                    <p:animEffect transition="in" filter="box(in)">
                                      <p:cBhvr>
                                        <p:cTn id="50" dur="500"/>
                                        <p:tgtEl>
                                          <p:spTgt spid="7680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76803">
                                            <p:txEl>
                                              <p:pRg st="12" end="12"/>
                                            </p:txEl>
                                          </p:spTgt>
                                        </p:tgtEl>
                                        <p:attrNameLst>
                                          <p:attrName>style.visibility</p:attrName>
                                        </p:attrNameLst>
                                      </p:cBhvr>
                                      <p:to>
                                        <p:strVal val="visible"/>
                                      </p:to>
                                    </p:set>
                                    <p:animEffect transition="in" filter="dissolve">
                                      <p:cBhvr>
                                        <p:cTn id="55" dur="500"/>
                                        <p:tgtEl>
                                          <p:spTgt spid="76803">
                                            <p:txEl>
                                              <p:pRg st="12" end="12"/>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76806"/>
                                        </p:tgtEl>
                                        <p:attrNameLst>
                                          <p:attrName>style.visibility</p:attrName>
                                        </p:attrNameLst>
                                      </p:cBhvr>
                                      <p:to>
                                        <p:strVal val="visible"/>
                                      </p:to>
                                    </p:set>
                                    <p:animEffect transition="in" filter="box(in)">
                                      <p:cBhvr>
                                        <p:cTn id="60" dur="5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3" grpId="0" build="p"/>
      <p:bldP spid="76804" grpId="0" animBg="1"/>
      <p:bldP spid="76805" grpId="0" animBg="1"/>
      <p:bldP spid="76806" grpId="0" animBg="1"/>
      <p:bldP spid="76807" grpId="0" animBg="1"/>
      <p:bldP spid="7680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57"/>
          <p:cNvSpPr>
            <a:spLocks noGrp="1" noChangeArrowheads="1"/>
          </p:cNvSpPr>
          <p:nvPr>
            <p:ph type="title"/>
          </p:nvPr>
        </p:nvSpPr>
        <p:spPr>
          <a:xfrm>
            <a:off x="152400" y="381000"/>
            <a:ext cx="8839200" cy="1066800"/>
          </a:xfrm>
        </p:spPr>
        <p:txBody>
          <a:bodyPr/>
          <a:lstStyle/>
          <a:p>
            <a:pPr eaLnBrk="1" hangingPunct="1"/>
            <a:r>
              <a:rPr lang="en-US" altLang="en-US" sz="4800" b="1" dirty="0" smtClean="0">
                <a:latin typeface="Gabriola" panose="04040605051002020D02" pitchFamily="82" charset="0"/>
              </a:rPr>
              <a:t>Comparing Physical and Chemical Properties</a:t>
            </a:r>
          </a:p>
        </p:txBody>
      </p:sp>
      <p:graphicFrame>
        <p:nvGraphicFramePr>
          <p:cNvPr id="84124" name="Group 156"/>
          <p:cNvGraphicFramePr>
            <a:graphicFrameLocks noGrp="1"/>
          </p:cNvGraphicFramePr>
          <p:nvPr>
            <p:ph idx="1"/>
            <p:extLst>
              <p:ext uri="{D42A27DB-BD31-4B8C-83A1-F6EECF244321}">
                <p14:modId xmlns:p14="http://schemas.microsoft.com/office/powerpoint/2010/main" val="3436190537"/>
              </p:ext>
            </p:extLst>
          </p:nvPr>
        </p:nvGraphicFramePr>
        <p:xfrm>
          <a:off x="228600" y="1600200"/>
          <a:ext cx="8686799" cy="5105400"/>
        </p:xfrm>
        <a:graphic>
          <a:graphicData uri="http://schemas.openxmlformats.org/drawingml/2006/table">
            <a:tbl>
              <a:tblPr/>
              <a:tblGrid>
                <a:gridCol w="2743200"/>
                <a:gridCol w="2895600"/>
                <a:gridCol w="3047999"/>
              </a:tblGrid>
              <a:tr h="97105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600" b="1" i="0" u="sng" strike="noStrike" cap="none" normalizeH="0" baseline="0" smtClean="0">
                          <a:ln>
                            <a:noFill/>
                          </a:ln>
                          <a:solidFill>
                            <a:schemeClr val="tx1"/>
                          </a:solidFill>
                          <a:effectLst/>
                          <a:latin typeface="Gabriola" panose="04040605051002020D02" pitchFamily="82" charset="0"/>
                          <a:cs typeface="Times New Roman" pitchFamily="18" charset="0"/>
                        </a:rPr>
                        <a:t>Substance/Matter</a:t>
                      </a:r>
                      <a:endParaRPr kumimoji="0" lang="en-US" sz="4800" b="1" i="0" u="sng" strike="noStrike" cap="none" normalizeH="0" baseline="0" smtClean="0">
                        <a:ln>
                          <a:noFill/>
                        </a:ln>
                        <a:solidFill>
                          <a:schemeClr val="tx1"/>
                        </a:solidFill>
                        <a:effectLst/>
                        <a:latin typeface="Gabriola" panose="04040605051002020D02" pitchFamily="82"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600" b="1" i="0" u="sng" strike="noStrike" cap="none" normalizeH="0" baseline="0" smtClean="0">
                          <a:ln>
                            <a:noFill/>
                          </a:ln>
                          <a:solidFill>
                            <a:schemeClr val="tx1"/>
                          </a:solidFill>
                          <a:effectLst/>
                          <a:latin typeface="Gabriola" panose="04040605051002020D02" pitchFamily="82" charset="0"/>
                          <a:cs typeface="Times New Roman" pitchFamily="18" charset="0"/>
                        </a:rPr>
                        <a:t>Physical Property</a:t>
                      </a:r>
                      <a:endParaRPr kumimoji="0" lang="en-US" sz="4800" b="1" i="0" u="sng" strike="noStrike" cap="none" normalizeH="0" baseline="0" smtClean="0">
                        <a:ln>
                          <a:noFill/>
                        </a:ln>
                        <a:solidFill>
                          <a:schemeClr val="tx1"/>
                        </a:solidFill>
                        <a:effectLst/>
                        <a:latin typeface="Gabriola" panose="04040605051002020D02" pitchFamily="82"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600" b="1" i="0" u="sng" strike="noStrike" cap="none" normalizeH="0" baseline="0" dirty="0" smtClean="0">
                          <a:ln>
                            <a:noFill/>
                          </a:ln>
                          <a:solidFill>
                            <a:schemeClr val="tx1"/>
                          </a:solidFill>
                          <a:effectLst/>
                          <a:latin typeface="Gabriola" panose="04040605051002020D02" pitchFamily="82" charset="0"/>
                          <a:cs typeface="Times New Roman" pitchFamily="18" charset="0"/>
                        </a:rPr>
                        <a:t>Chemical Property</a:t>
                      </a:r>
                      <a:endParaRPr kumimoji="0" lang="en-US" sz="4800" b="1" i="0" u="sng" strike="noStrike" cap="none" normalizeH="0" baseline="0" dirty="0" smtClean="0">
                        <a:ln>
                          <a:noFill/>
                        </a:ln>
                        <a:solidFill>
                          <a:schemeClr val="tx1"/>
                        </a:solidFill>
                        <a:effectLst/>
                        <a:latin typeface="Gabriola" panose="04040605051002020D02" pitchFamily="82"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00"/>
                    </a:solidFill>
                  </a:tcPr>
                </a:tc>
              </a:tr>
              <a:tr h="46090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Helium</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Less dense than air</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Nonflammable</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6090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Wood</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Grainy texture</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Flammable</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6423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Baking soda</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White powder</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Reacts with vinegar to produce bubbles</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6423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Powdered sugar</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White powder</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Does not react with vinegar</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893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Rubbing alcohol</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Clear liquid</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Flammable</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6423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Red food coloring</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Red color</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Reacts with bleach and loses color</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6090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Iron</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Gabriola" panose="04040605051002020D02" pitchFamily="82" charset="0"/>
                          <a:cs typeface="Times New Roman" pitchFamily="18" charset="0"/>
                        </a:rPr>
                        <a:t>Malleable</a:t>
                      </a:r>
                      <a:endParaRPr kumimoji="0" lang="en-US" sz="4000" b="0" i="0" u="none" strike="noStrike" cap="none" normalizeH="0" baseline="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abriola" panose="04040605051002020D02" pitchFamily="82" charset="0"/>
                          <a:cs typeface="Times New Roman" pitchFamily="18" charset="0"/>
                        </a:rPr>
                        <a:t>Reacts with oxygen</a:t>
                      </a:r>
                      <a:endParaRPr kumimoji="0" lang="en-US" sz="4000" b="0" i="0" u="none" strike="noStrike" cap="none" normalizeH="0" baseline="0" dirty="0" smtClean="0">
                        <a:ln>
                          <a:noFill/>
                        </a:ln>
                        <a:solidFill>
                          <a:schemeClr val="tx1"/>
                        </a:solidFill>
                        <a:effectLst/>
                        <a:latin typeface="Gabriola" panose="04040605051002020D02" pitchFamily="82"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922918347"/>
      </p:ext>
    </p:extLst>
  </p:cSld>
  <p:clrMapOvr>
    <a:masterClrMapping/>
  </p:clrMapOvr>
  <p:transition>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6927"/>
            <a:ext cx="7886700" cy="752475"/>
          </a:xfrm>
        </p:spPr>
        <p:txBody>
          <a:bodyPr>
            <a:normAutofit/>
          </a:bodyPr>
          <a:lstStyle/>
          <a:p>
            <a:pPr eaLnBrk="1" hangingPunct="1"/>
            <a:r>
              <a:rPr lang="en-US" altLang="en-US" sz="4050" b="1" u="sng" dirty="0">
                <a:latin typeface="Gabriola" panose="04040605051002020D02" pitchFamily="82" charset="0"/>
              </a:rPr>
              <a:t>Physical Properties of Matter</a:t>
            </a:r>
          </a:p>
        </p:txBody>
      </p:sp>
      <p:sp>
        <p:nvSpPr>
          <p:cNvPr id="38915" name="Rectangle 3"/>
          <p:cNvSpPr>
            <a:spLocks noGrp="1" noChangeArrowheads="1"/>
          </p:cNvSpPr>
          <p:nvPr>
            <p:ph type="body" idx="1"/>
          </p:nvPr>
        </p:nvSpPr>
        <p:spPr>
          <a:xfrm>
            <a:off x="0" y="1077416"/>
            <a:ext cx="9144000" cy="5704383"/>
          </a:xfrm>
        </p:spPr>
        <p:txBody>
          <a:bodyPr>
            <a:noAutofit/>
          </a:bodyPr>
          <a:lstStyle/>
          <a:p>
            <a:pPr eaLnBrk="1" hangingPunct="1">
              <a:lnSpc>
                <a:spcPct val="90000"/>
              </a:lnSpc>
            </a:pPr>
            <a:r>
              <a:rPr lang="en-US" altLang="en-US" sz="3600" dirty="0">
                <a:latin typeface="Gabriola" panose="04040605051002020D02" pitchFamily="82" charset="0"/>
              </a:rPr>
              <a:t>Any property of matter that can be observed or measured without changing the identity of the matter</a:t>
            </a:r>
          </a:p>
          <a:p>
            <a:pPr eaLnBrk="1" hangingPunct="1">
              <a:lnSpc>
                <a:spcPct val="90000"/>
              </a:lnSpc>
            </a:pPr>
            <a:r>
              <a:rPr lang="en-US" altLang="en-US" sz="3600" b="1" u="sng" dirty="0">
                <a:latin typeface="Gabriola" panose="04040605051002020D02" pitchFamily="82" charset="0"/>
              </a:rPr>
              <a:t>Examples</a:t>
            </a:r>
          </a:p>
          <a:p>
            <a:pPr algn="ctr" eaLnBrk="1" hangingPunct="1">
              <a:lnSpc>
                <a:spcPct val="90000"/>
              </a:lnSpc>
              <a:buFontTx/>
              <a:buNone/>
            </a:pPr>
            <a:r>
              <a:rPr lang="en-US" altLang="en-US" sz="3600" b="1" dirty="0">
                <a:latin typeface="Gabriola" panose="04040605051002020D02" pitchFamily="82" charset="0"/>
              </a:rPr>
              <a:t>temperature</a:t>
            </a:r>
          </a:p>
          <a:p>
            <a:pPr algn="ctr" eaLnBrk="1" hangingPunct="1">
              <a:lnSpc>
                <a:spcPct val="90000"/>
              </a:lnSpc>
              <a:buFontTx/>
              <a:buNone/>
            </a:pPr>
            <a:r>
              <a:rPr lang="en-US" altLang="en-US" sz="3600" b="1" dirty="0">
                <a:latin typeface="Gabriola" panose="04040605051002020D02" pitchFamily="82" charset="0"/>
              </a:rPr>
              <a:t>color </a:t>
            </a:r>
          </a:p>
          <a:p>
            <a:pPr algn="ctr" eaLnBrk="1" hangingPunct="1">
              <a:lnSpc>
                <a:spcPct val="90000"/>
              </a:lnSpc>
              <a:buFontTx/>
              <a:buNone/>
            </a:pPr>
            <a:r>
              <a:rPr lang="en-US" altLang="en-US" sz="3600" b="1" dirty="0">
                <a:latin typeface="Gabriola" panose="04040605051002020D02" pitchFamily="82" charset="0"/>
              </a:rPr>
              <a:t>shape</a:t>
            </a:r>
          </a:p>
          <a:p>
            <a:pPr algn="ctr" eaLnBrk="1" hangingPunct="1">
              <a:lnSpc>
                <a:spcPct val="90000"/>
              </a:lnSpc>
              <a:buFontTx/>
              <a:buNone/>
            </a:pPr>
            <a:r>
              <a:rPr lang="en-US" altLang="en-US" sz="3600" b="1" dirty="0">
                <a:latin typeface="Gabriola" panose="04040605051002020D02" pitchFamily="82" charset="0"/>
              </a:rPr>
              <a:t>taste</a:t>
            </a:r>
          </a:p>
          <a:p>
            <a:pPr algn="ctr" eaLnBrk="1" hangingPunct="1">
              <a:lnSpc>
                <a:spcPct val="90000"/>
              </a:lnSpc>
              <a:buFontTx/>
              <a:buNone/>
            </a:pPr>
            <a:r>
              <a:rPr lang="en-US" altLang="en-US" sz="3600" b="1" dirty="0">
                <a:latin typeface="Gabriola" panose="04040605051002020D02" pitchFamily="82" charset="0"/>
                <a:hlinkClick r:id="" action="ppaction://noaction"/>
              </a:rPr>
              <a:t>state/phase</a:t>
            </a:r>
            <a:endParaRPr lang="en-US" altLang="en-US" sz="3600" b="1" dirty="0">
              <a:latin typeface="Gabriola" panose="04040605051002020D02" pitchFamily="82" charset="0"/>
            </a:endParaRPr>
          </a:p>
          <a:p>
            <a:pPr algn="ctr" eaLnBrk="1" hangingPunct="1">
              <a:lnSpc>
                <a:spcPct val="90000"/>
              </a:lnSpc>
              <a:buFontTx/>
              <a:buNone/>
            </a:pPr>
            <a:r>
              <a:rPr lang="en-US" altLang="en-US" sz="3600" b="1" dirty="0">
                <a:latin typeface="Gabriola" panose="04040605051002020D02" pitchFamily="82" charset="0"/>
                <a:hlinkClick r:id="" action="ppaction://noaction"/>
              </a:rPr>
              <a:t>density</a:t>
            </a:r>
            <a:endParaRPr lang="en-US" altLang="en-US" sz="3600" b="1" dirty="0">
              <a:latin typeface="Gabriola" panose="04040605051002020D02" pitchFamily="82" charset="0"/>
            </a:endParaRPr>
          </a:p>
        </p:txBody>
      </p:sp>
      <p:pic>
        <p:nvPicPr>
          <p:cNvPr id="54274" name="Picture 2" descr="MCHH00779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148" y="3407532"/>
            <a:ext cx="812206" cy="12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AutoShape 3"/>
          <p:cNvSpPr>
            <a:spLocks noChangeArrowheads="1"/>
          </p:cNvSpPr>
          <p:nvPr/>
        </p:nvSpPr>
        <p:spPr bwMode="auto">
          <a:xfrm>
            <a:off x="2940063" y="3062453"/>
            <a:ext cx="519299" cy="529124"/>
          </a:xfrm>
          <a:prstGeom prst="cube">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pic>
        <p:nvPicPr>
          <p:cNvPr id="54276" name="Picture 4" descr="MCPE02753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774" y="3909592"/>
            <a:ext cx="1223601" cy="61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p:cNvSpPr txBox="1">
            <a:spLocks noChangeArrowheads="1"/>
          </p:cNvSpPr>
          <p:nvPr/>
        </p:nvSpPr>
        <p:spPr bwMode="auto">
          <a:xfrm>
            <a:off x="5722218" y="4740903"/>
            <a:ext cx="1307232"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dirty="0">
                <a:solidFill>
                  <a:srgbClr val="FF0000"/>
                </a:solidFill>
                <a:latin typeface="Comic Sans MS" panose="030F0702030302020204" pitchFamily="66" charset="0"/>
              </a:rPr>
              <a:t>D = </a:t>
            </a:r>
            <a:r>
              <a:rPr lang="en-US" altLang="en-US" sz="2400" u="sng" dirty="0">
                <a:solidFill>
                  <a:srgbClr val="FF0000"/>
                </a:solidFill>
                <a:latin typeface="Comic Sans MS" panose="030F0702030302020204" pitchFamily="66" charset="0"/>
              </a:rPr>
              <a:t>m</a:t>
            </a:r>
          </a:p>
          <a:p>
            <a:pPr algn="ctr" eaLnBrk="1" hangingPunct="1">
              <a:spcBef>
                <a:spcPct val="0"/>
              </a:spcBef>
              <a:buFontTx/>
              <a:buNone/>
            </a:pPr>
            <a:r>
              <a:rPr lang="en-US" altLang="en-US" sz="2400" dirty="0">
                <a:solidFill>
                  <a:srgbClr val="FF0000"/>
                </a:solidFill>
                <a:latin typeface="Comic Sans MS" panose="030F0702030302020204" pitchFamily="66" charset="0"/>
              </a:rPr>
              <a:t>      V</a:t>
            </a:r>
          </a:p>
        </p:txBody>
      </p:sp>
      <p:pic>
        <p:nvPicPr>
          <p:cNvPr id="54278" name="Picture 6" descr="MCHH00832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94431" flipH="1">
            <a:off x="2747599" y="4467936"/>
            <a:ext cx="1070847" cy="11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33353" y="2433179"/>
            <a:ext cx="1129422" cy="120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546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1000"/>
                                        <p:tgtEl>
                                          <p:spTgt spid="38914"/>
                                        </p:tgtEl>
                                      </p:cBhvr>
                                    </p:animEffect>
                                    <p:anim calcmode="lin" valueType="num">
                                      <p:cBhvr>
                                        <p:cTn id="8" dur="1000" fill="hold"/>
                                        <p:tgtEl>
                                          <p:spTgt spid="38914"/>
                                        </p:tgtEl>
                                        <p:attrNameLst>
                                          <p:attrName>ppt_x</p:attrName>
                                        </p:attrNameLst>
                                      </p:cBhvr>
                                      <p:tavLst>
                                        <p:tav tm="0">
                                          <p:val>
                                            <p:strVal val="#ppt_x"/>
                                          </p:val>
                                        </p:tav>
                                        <p:tav tm="100000">
                                          <p:val>
                                            <p:strVal val="#ppt_x"/>
                                          </p:val>
                                        </p:tav>
                                      </p:tavLst>
                                    </p:anim>
                                    <p:anim calcmode="lin" valueType="num">
                                      <p:cBhvr>
                                        <p:cTn id="9" dur="898" decel="100000" fill="hold"/>
                                        <p:tgtEl>
                                          <p:spTgt spid="3891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3891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8915">
                                            <p:txEl>
                                              <p:pRg st="0" end="0"/>
                                            </p:txEl>
                                          </p:spTgt>
                                        </p:tgtEl>
                                        <p:attrNameLst>
                                          <p:attrName>style.visibility</p:attrName>
                                        </p:attrNameLst>
                                      </p:cBhvr>
                                      <p:to>
                                        <p:strVal val="visible"/>
                                      </p:to>
                                    </p:set>
                                    <p:animEffect transition="in" filter="fade">
                                      <p:cBhvr>
                                        <p:cTn id="15" dur="1000"/>
                                        <p:tgtEl>
                                          <p:spTgt spid="38915">
                                            <p:txEl>
                                              <p:pRg st="0" end="0"/>
                                            </p:txEl>
                                          </p:spTgt>
                                        </p:tgtEl>
                                      </p:cBhvr>
                                    </p:animEffect>
                                    <p:anim calcmode="lin" valueType="num">
                                      <p:cBhvr>
                                        <p:cTn id="16"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38915">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3891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8915">
                                            <p:txEl>
                                              <p:pRg st="1" end="1"/>
                                            </p:txEl>
                                          </p:spTgt>
                                        </p:tgtEl>
                                        <p:attrNameLst>
                                          <p:attrName>style.visibility</p:attrName>
                                        </p:attrNameLst>
                                      </p:cBhvr>
                                      <p:to>
                                        <p:strVal val="visible"/>
                                      </p:to>
                                    </p:set>
                                    <p:animEffect transition="in" filter="fade">
                                      <p:cBhvr>
                                        <p:cTn id="23" dur="1000"/>
                                        <p:tgtEl>
                                          <p:spTgt spid="38915">
                                            <p:txEl>
                                              <p:pRg st="1" end="1"/>
                                            </p:txEl>
                                          </p:spTgt>
                                        </p:tgtEl>
                                      </p:cBhvr>
                                    </p:animEffect>
                                    <p:anim calcmode="lin" valueType="num">
                                      <p:cBhvr>
                                        <p:cTn id="24" dur="1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38915">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3891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8915">
                                            <p:txEl>
                                              <p:pRg st="2" end="2"/>
                                            </p:txEl>
                                          </p:spTgt>
                                        </p:tgtEl>
                                        <p:attrNameLst>
                                          <p:attrName>style.visibility</p:attrName>
                                        </p:attrNameLst>
                                      </p:cBhvr>
                                      <p:to>
                                        <p:strVal val="visible"/>
                                      </p:to>
                                    </p:set>
                                    <p:animEffect transition="in" filter="fade">
                                      <p:cBhvr>
                                        <p:cTn id="31" dur="1000"/>
                                        <p:tgtEl>
                                          <p:spTgt spid="38915">
                                            <p:txEl>
                                              <p:pRg st="2" end="2"/>
                                            </p:txEl>
                                          </p:spTgt>
                                        </p:tgtEl>
                                      </p:cBhvr>
                                    </p:animEffect>
                                    <p:anim calcmode="lin" valueType="num">
                                      <p:cBhvr>
                                        <p:cTn id="32" dur="10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38915">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3891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8915">
                                            <p:txEl>
                                              <p:pRg st="3" end="3"/>
                                            </p:txEl>
                                          </p:spTgt>
                                        </p:tgtEl>
                                        <p:attrNameLst>
                                          <p:attrName>style.visibility</p:attrName>
                                        </p:attrNameLst>
                                      </p:cBhvr>
                                      <p:to>
                                        <p:strVal val="visible"/>
                                      </p:to>
                                    </p:set>
                                    <p:animEffect transition="in" filter="fade">
                                      <p:cBhvr>
                                        <p:cTn id="39" dur="1000"/>
                                        <p:tgtEl>
                                          <p:spTgt spid="38915">
                                            <p:txEl>
                                              <p:pRg st="3" end="3"/>
                                            </p:txEl>
                                          </p:spTgt>
                                        </p:tgtEl>
                                      </p:cBhvr>
                                    </p:animEffect>
                                    <p:anim calcmode="lin" valueType="num">
                                      <p:cBhvr>
                                        <p:cTn id="40" dur="1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38915">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38915">
                                            <p:txEl>
                                              <p:pRg st="3" end="3"/>
                                            </p:txEl>
                                          </p:spTgt>
                                        </p:tgtEl>
                                        <p:attrNameLst>
                                          <p:attrName>ppt_y</p:attrName>
                                        </p:attrNameLst>
                                      </p:cBhvr>
                                      <p:tavLst>
                                        <p:tav tm="0">
                                          <p:val>
                                            <p:strVal val="#ppt_y-.03"/>
                                          </p:val>
                                        </p:tav>
                                        <p:tav tm="100000">
                                          <p:val>
                                            <p:strVal val="#ppt_y"/>
                                          </p:val>
                                        </p:tav>
                                      </p:tavLst>
                                    </p:anim>
                                  </p:childTnLst>
                                </p:cTn>
                              </p:par>
                            </p:childTnLst>
                          </p:cTn>
                        </p:par>
                        <p:par>
                          <p:cTn id="43" fill="hold" nodeType="afterGroup">
                            <p:stCondLst>
                              <p:cond delay="1000"/>
                            </p:stCondLst>
                            <p:childTnLst>
                              <p:par>
                                <p:cTn id="44" presetID="9" presetClass="entr" presetSubtype="0" fill="hold" nodeType="afterEffect">
                                  <p:stCondLst>
                                    <p:cond delay="0"/>
                                  </p:stCondLst>
                                  <p:childTnLst>
                                    <p:set>
                                      <p:cBhvr>
                                        <p:cTn id="45" dur="1" fill="hold">
                                          <p:stCondLst>
                                            <p:cond delay="0"/>
                                          </p:stCondLst>
                                        </p:cTn>
                                        <p:tgtEl>
                                          <p:spTgt spid="54274"/>
                                        </p:tgtEl>
                                        <p:attrNameLst>
                                          <p:attrName>style.visibility</p:attrName>
                                        </p:attrNameLst>
                                      </p:cBhvr>
                                      <p:to>
                                        <p:strVal val="visible"/>
                                      </p:to>
                                    </p:set>
                                    <p:animEffect transition="in" filter="dissolve">
                                      <p:cBhvr>
                                        <p:cTn id="46" dur="500"/>
                                        <p:tgtEl>
                                          <p:spTgt spid="542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38915">
                                            <p:txEl>
                                              <p:pRg st="4" end="4"/>
                                            </p:txEl>
                                          </p:spTgt>
                                        </p:tgtEl>
                                        <p:attrNameLst>
                                          <p:attrName>style.visibility</p:attrName>
                                        </p:attrNameLst>
                                      </p:cBhvr>
                                      <p:to>
                                        <p:strVal val="visible"/>
                                      </p:to>
                                    </p:set>
                                    <p:animEffect transition="in" filter="fade">
                                      <p:cBhvr>
                                        <p:cTn id="51" dur="1000"/>
                                        <p:tgtEl>
                                          <p:spTgt spid="38915">
                                            <p:txEl>
                                              <p:pRg st="4" end="4"/>
                                            </p:txEl>
                                          </p:spTgt>
                                        </p:tgtEl>
                                      </p:cBhvr>
                                    </p:animEffect>
                                    <p:anim calcmode="lin" valueType="num">
                                      <p:cBhvr>
                                        <p:cTn id="52" dur="10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p:cTn id="53" dur="898" decel="100000" fill="hold"/>
                                        <p:tgtEl>
                                          <p:spTgt spid="38915">
                                            <p:txEl>
                                              <p:pRg st="4" end="4"/>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898"/>
                                          </p:stCondLst>
                                        </p:cTn>
                                        <p:tgtEl>
                                          <p:spTgt spid="38915">
                                            <p:txEl>
                                              <p:pRg st="4" end="4"/>
                                            </p:txEl>
                                          </p:spTgt>
                                        </p:tgtEl>
                                        <p:attrNameLst>
                                          <p:attrName>ppt_y</p:attrName>
                                        </p:attrNameLst>
                                      </p:cBhvr>
                                      <p:tavLst>
                                        <p:tav tm="0">
                                          <p:val>
                                            <p:strVal val="#ppt_y-.03"/>
                                          </p:val>
                                        </p:tav>
                                        <p:tav tm="100000">
                                          <p:val>
                                            <p:strVal val="#ppt_y"/>
                                          </p:val>
                                        </p:tav>
                                      </p:tavLst>
                                    </p:anim>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54275"/>
                                        </p:tgtEl>
                                        <p:attrNameLst>
                                          <p:attrName>style.visibility</p:attrName>
                                        </p:attrNameLst>
                                      </p:cBhvr>
                                      <p:to>
                                        <p:strVal val="visible"/>
                                      </p:to>
                                    </p:set>
                                    <p:animEffect transition="in" filter="dissolve">
                                      <p:cBhvr>
                                        <p:cTn id="58" dur="500"/>
                                        <p:tgtEl>
                                          <p:spTgt spid="5427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38915">
                                            <p:txEl>
                                              <p:pRg st="5" end="5"/>
                                            </p:txEl>
                                          </p:spTgt>
                                        </p:tgtEl>
                                        <p:attrNameLst>
                                          <p:attrName>style.visibility</p:attrName>
                                        </p:attrNameLst>
                                      </p:cBhvr>
                                      <p:to>
                                        <p:strVal val="visible"/>
                                      </p:to>
                                    </p:set>
                                    <p:animEffect transition="in" filter="fade">
                                      <p:cBhvr>
                                        <p:cTn id="63" dur="1000"/>
                                        <p:tgtEl>
                                          <p:spTgt spid="38915">
                                            <p:txEl>
                                              <p:pRg st="5" end="5"/>
                                            </p:txEl>
                                          </p:spTgt>
                                        </p:tgtEl>
                                      </p:cBhvr>
                                    </p:animEffect>
                                    <p:anim calcmode="lin" valueType="num">
                                      <p:cBhvr>
                                        <p:cTn id="64" dur="10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p:cTn id="65" dur="898" decel="100000" fill="hold"/>
                                        <p:tgtEl>
                                          <p:spTgt spid="38915">
                                            <p:txEl>
                                              <p:pRg st="5" end="5"/>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898"/>
                                          </p:stCondLst>
                                        </p:cTn>
                                        <p:tgtEl>
                                          <p:spTgt spid="38915">
                                            <p:txEl>
                                              <p:pRg st="5" end="5"/>
                                            </p:txEl>
                                          </p:spTgt>
                                        </p:tgtEl>
                                        <p:attrNameLst>
                                          <p:attrName>ppt_y</p:attrName>
                                        </p:attrNameLst>
                                      </p:cBhvr>
                                      <p:tavLst>
                                        <p:tav tm="0">
                                          <p:val>
                                            <p:strVal val="#ppt_y-.03"/>
                                          </p:val>
                                        </p:tav>
                                        <p:tav tm="100000">
                                          <p:val>
                                            <p:strVal val="#ppt_y"/>
                                          </p:val>
                                        </p:tav>
                                      </p:tavLst>
                                    </p:anim>
                                  </p:childTnLst>
                                </p:cTn>
                              </p:par>
                            </p:childTnLst>
                          </p:cTn>
                        </p:par>
                        <p:par>
                          <p:cTn id="67" fill="hold" nodeType="afterGroup">
                            <p:stCondLst>
                              <p:cond delay="1000"/>
                            </p:stCondLst>
                            <p:childTnLst>
                              <p:par>
                                <p:cTn id="68" presetID="9" presetClass="entr" presetSubtype="0" fill="hold" nodeType="afterEffect">
                                  <p:stCondLst>
                                    <p:cond delay="0"/>
                                  </p:stCondLst>
                                  <p:childTnLst>
                                    <p:set>
                                      <p:cBhvr>
                                        <p:cTn id="69" dur="1" fill="hold">
                                          <p:stCondLst>
                                            <p:cond delay="0"/>
                                          </p:stCondLst>
                                        </p:cTn>
                                        <p:tgtEl>
                                          <p:spTgt spid="54276"/>
                                        </p:tgtEl>
                                        <p:attrNameLst>
                                          <p:attrName>style.visibility</p:attrName>
                                        </p:attrNameLst>
                                      </p:cBhvr>
                                      <p:to>
                                        <p:strVal val="visible"/>
                                      </p:to>
                                    </p:set>
                                    <p:animEffect transition="in" filter="dissolve">
                                      <p:cBhvr>
                                        <p:cTn id="70" dur="500"/>
                                        <p:tgtEl>
                                          <p:spTgt spid="5427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38915">
                                            <p:txEl>
                                              <p:pRg st="6" end="6"/>
                                            </p:txEl>
                                          </p:spTgt>
                                        </p:tgtEl>
                                        <p:attrNameLst>
                                          <p:attrName>style.visibility</p:attrName>
                                        </p:attrNameLst>
                                      </p:cBhvr>
                                      <p:to>
                                        <p:strVal val="visible"/>
                                      </p:to>
                                    </p:set>
                                    <p:animEffect transition="in" filter="fade">
                                      <p:cBhvr>
                                        <p:cTn id="75" dur="1000"/>
                                        <p:tgtEl>
                                          <p:spTgt spid="38915">
                                            <p:txEl>
                                              <p:pRg st="6" end="6"/>
                                            </p:txEl>
                                          </p:spTgt>
                                        </p:tgtEl>
                                      </p:cBhvr>
                                    </p:animEffect>
                                    <p:anim calcmode="lin" valueType="num">
                                      <p:cBhvr>
                                        <p:cTn id="76" dur="10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p:cTn id="77" dur="898" decel="100000" fill="hold"/>
                                        <p:tgtEl>
                                          <p:spTgt spid="38915">
                                            <p:txEl>
                                              <p:pRg st="6" end="6"/>
                                            </p:tx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898"/>
                                          </p:stCondLst>
                                        </p:cTn>
                                        <p:tgtEl>
                                          <p:spTgt spid="38915">
                                            <p:txEl>
                                              <p:pRg st="6" end="6"/>
                                            </p:txEl>
                                          </p:spTgt>
                                        </p:tgtEl>
                                        <p:attrNameLst>
                                          <p:attrName>ppt_y</p:attrName>
                                        </p:attrNameLst>
                                      </p:cBhvr>
                                      <p:tavLst>
                                        <p:tav tm="0">
                                          <p:val>
                                            <p:strVal val="#ppt_y-.03"/>
                                          </p:val>
                                        </p:tav>
                                        <p:tav tm="100000">
                                          <p:val>
                                            <p:strVal val="#ppt_y"/>
                                          </p:val>
                                        </p:tav>
                                      </p:tavLst>
                                    </p:anim>
                                  </p:childTnLst>
                                </p:cTn>
                              </p:par>
                            </p:childTnLst>
                          </p:cTn>
                        </p:par>
                        <p:par>
                          <p:cTn id="79" fill="hold" nodeType="afterGroup">
                            <p:stCondLst>
                              <p:cond delay="1000"/>
                            </p:stCondLst>
                            <p:childTnLst>
                              <p:par>
                                <p:cTn id="80" presetID="9" presetClass="entr" presetSubtype="0" fill="hold" nodeType="afterEffect">
                                  <p:stCondLst>
                                    <p:cond delay="0"/>
                                  </p:stCondLst>
                                  <p:childTnLst>
                                    <p:set>
                                      <p:cBhvr>
                                        <p:cTn id="81" dur="1" fill="hold">
                                          <p:stCondLst>
                                            <p:cond delay="0"/>
                                          </p:stCondLst>
                                        </p:cTn>
                                        <p:tgtEl>
                                          <p:spTgt spid="54278"/>
                                        </p:tgtEl>
                                        <p:attrNameLst>
                                          <p:attrName>style.visibility</p:attrName>
                                        </p:attrNameLst>
                                      </p:cBhvr>
                                      <p:to>
                                        <p:strVal val="visible"/>
                                      </p:to>
                                    </p:set>
                                    <p:animEffect transition="in" filter="dissolve">
                                      <p:cBhvr>
                                        <p:cTn id="82" dur="500"/>
                                        <p:tgtEl>
                                          <p:spTgt spid="5427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38915">
                                            <p:txEl>
                                              <p:pRg st="7" end="7"/>
                                            </p:txEl>
                                          </p:spTgt>
                                        </p:tgtEl>
                                        <p:attrNameLst>
                                          <p:attrName>style.visibility</p:attrName>
                                        </p:attrNameLst>
                                      </p:cBhvr>
                                      <p:to>
                                        <p:strVal val="visible"/>
                                      </p:to>
                                    </p:set>
                                    <p:animEffect transition="in" filter="fade">
                                      <p:cBhvr>
                                        <p:cTn id="87" dur="1000"/>
                                        <p:tgtEl>
                                          <p:spTgt spid="38915">
                                            <p:txEl>
                                              <p:pRg st="7" end="7"/>
                                            </p:txEl>
                                          </p:spTgt>
                                        </p:tgtEl>
                                      </p:cBhvr>
                                    </p:animEffect>
                                    <p:anim calcmode="lin" valueType="num">
                                      <p:cBhvr>
                                        <p:cTn id="88" dur="1000" fill="hold"/>
                                        <p:tgtEl>
                                          <p:spTgt spid="38915">
                                            <p:txEl>
                                              <p:pRg st="7" end="7"/>
                                            </p:txEl>
                                          </p:spTgt>
                                        </p:tgtEl>
                                        <p:attrNameLst>
                                          <p:attrName>ppt_x</p:attrName>
                                        </p:attrNameLst>
                                      </p:cBhvr>
                                      <p:tavLst>
                                        <p:tav tm="0">
                                          <p:val>
                                            <p:strVal val="#ppt_x"/>
                                          </p:val>
                                        </p:tav>
                                        <p:tav tm="100000">
                                          <p:val>
                                            <p:strVal val="#ppt_x"/>
                                          </p:val>
                                        </p:tav>
                                      </p:tavLst>
                                    </p:anim>
                                    <p:anim calcmode="lin" valueType="num">
                                      <p:cBhvr>
                                        <p:cTn id="89" dur="898" decel="100000" fill="hold"/>
                                        <p:tgtEl>
                                          <p:spTgt spid="38915">
                                            <p:txEl>
                                              <p:pRg st="7" end="7"/>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898"/>
                                          </p:stCondLst>
                                        </p:cTn>
                                        <p:tgtEl>
                                          <p:spTgt spid="38915">
                                            <p:txEl>
                                              <p:pRg st="7" end="7"/>
                                            </p:txEl>
                                          </p:spTgt>
                                        </p:tgtEl>
                                        <p:attrNameLst>
                                          <p:attrName>ppt_y</p:attrName>
                                        </p:attrNameLst>
                                      </p:cBhvr>
                                      <p:tavLst>
                                        <p:tav tm="0">
                                          <p:val>
                                            <p:strVal val="#ppt_y-.03"/>
                                          </p:val>
                                        </p:tav>
                                        <p:tav tm="100000">
                                          <p:val>
                                            <p:strVal val="#ppt_y"/>
                                          </p:val>
                                        </p:tav>
                                      </p:tavLst>
                                    </p:anim>
                                  </p:childTnLst>
                                </p:cTn>
                              </p:par>
                            </p:childTnLst>
                          </p:cTn>
                        </p:par>
                        <p:par>
                          <p:cTn id="91" fill="hold" nodeType="afterGroup">
                            <p:stCondLst>
                              <p:cond delay="1000"/>
                            </p:stCondLst>
                            <p:childTnLst>
                              <p:par>
                                <p:cTn id="92" presetID="9" presetClass="entr" presetSubtype="0" fill="hold" grpId="0" nodeType="afterEffect">
                                  <p:stCondLst>
                                    <p:cond delay="0"/>
                                  </p:stCondLst>
                                  <p:childTnLst>
                                    <p:set>
                                      <p:cBhvr>
                                        <p:cTn id="93" dur="1" fill="hold">
                                          <p:stCondLst>
                                            <p:cond delay="0"/>
                                          </p:stCondLst>
                                        </p:cTn>
                                        <p:tgtEl>
                                          <p:spTgt spid="54277"/>
                                        </p:tgtEl>
                                        <p:attrNameLst>
                                          <p:attrName>style.visibility</p:attrName>
                                        </p:attrNameLst>
                                      </p:cBhvr>
                                      <p:to>
                                        <p:strVal val="visible"/>
                                      </p:to>
                                    </p:set>
                                    <p:animEffect transition="in" filter="dissolve">
                                      <p:cBhvr>
                                        <p:cTn id="94"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build="p"/>
      <p:bldP spid="54275" grpId="0" animBg="1"/>
      <p:bldP spid="5427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8462" y="32329"/>
            <a:ext cx="9135537" cy="902047"/>
          </a:xfrm>
        </p:spPr>
        <p:txBody>
          <a:bodyPr>
            <a:normAutofit fontScale="90000"/>
          </a:bodyPr>
          <a:lstStyle/>
          <a:p>
            <a:pPr eaLnBrk="1" hangingPunct="1"/>
            <a:r>
              <a:rPr lang="en-US" altLang="en-US" b="1" dirty="0">
                <a:latin typeface="Gabriola" panose="04040605051002020D02" pitchFamily="82" charset="0"/>
              </a:rPr>
              <a:t>Density</a:t>
            </a:r>
          </a:p>
        </p:txBody>
      </p:sp>
      <p:sp>
        <p:nvSpPr>
          <p:cNvPr id="106499" name="Rectangle 3"/>
          <p:cNvSpPr>
            <a:spLocks noGrp="1" noChangeArrowheads="1"/>
          </p:cNvSpPr>
          <p:nvPr>
            <p:ph type="body" idx="1"/>
          </p:nvPr>
        </p:nvSpPr>
        <p:spPr>
          <a:xfrm>
            <a:off x="38942" y="1019868"/>
            <a:ext cx="6738895" cy="5914332"/>
          </a:xfrm>
        </p:spPr>
        <p:txBody>
          <a:bodyPr>
            <a:normAutofit/>
          </a:bodyPr>
          <a:lstStyle/>
          <a:p>
            <a:pPr eaLnBrk="1" hangingPunct="1">
              <a:lnSpc>
                <a:spcPct val="80000"/>
              </a:lnSpc>
            </a:pPr>
            <a:r>
              <a:rPr lang="en-US" altLang="en-US" dirty="0">
                <a:latin typeface="Gabriola" panose="04040605051002020D02" pitchFamily="82" charset="0"/>
              </a:rPr>
              <a:t>a measure of the amount of matter present in a given volume of a substance</a:t>
            </a:r>
          </a:p>
          <a:p>
            <a:pPr eaLnBrk="1" hangingPunct="1">
              <a:lnSpc>
                <a:spcPct val="80000"/>
              </a:lnSpc>
            </a:pPr>
            <a:r>
              <a:rPr lang="en-US" altLang="en-US" dirty="0">
                <a:latin typeface="Gabriola" panose="04040605051002020D02" pitchFamily="82" charset="0"/>
              </a:rPr>
              <a:t>typically expressed in the following units:</a:t>
            </a:r>
          </a:p>
          <a:p>
            <a:pPr lvl="1" eaLnBrk="1" hangingPunct="1">
              <a:lnSpc>
                <a:spcPct val="80000"/>
              </a:lnSpc>
            </a:pPr>
            <a:r>
              <a:rPr lang="en-US" altLang="en-US" sz="3200" dirty="0">
                <a:latin typeface="Gabriola" panose="04040605051002020D02" pitchFamily="82" charset="0"/>
              </a:rPr>
              <a:t>grams per cubic centimeter (g/cm</a:t>
            </a:r>
            <a:r>
              <a:rPr lang="en-US" altLang="en-US" sz="3200" baseline="30000" dirty="0">
                <a:latin typeface="Gabriola" panose="04040605051002020D02" pitchFamily="82" charset="0"/>
              </a:rPr>
              <a:t>3</a:t>
            </a:r>
            <a:r>
              <a:rPr lang="en-US" altLang="en-US" sz="3200" dirty="0">
                <a:latin typeface="Gabriola" panose="04040605051002020D02" pitchFamily="82" charset="0"/>
              </a:rPr>
              <a:t>) for solids</a:t>
            </a:r>
          </a:p>
          <a:p>
            <a:pPr lvl="1" eaLnBrk="1" hangingPunct="1">
              <a:lnSpc>
                <a:spcPct val="80000"/>
              </a:lnSpc>
            </a:pPr>
            <a:r>
              <a:rPr lang="en-US" altLang="en-US" sz="3200" dirty="0">
                <a:latin typeface="Gabriola" panose="04040605051002020D02" pitchFamily="82" charset="0"/>
              </a:rPr>
              <a:t>grams per milliliter (g/ml) for liquids</a:t>
            </a:r>
          </a:p>
          <a:p>
            <a:pPr eaLnBrk="1" hangingPunct="1">
              <a:lnSpc>
                <a:spcPct val="80000"/>
              </a:lnSpc>
            </a:pPr>
            <a:r>
              <a:rPr lang="en-US" altLang="en-US" dirty="0">
                <a:latin typeface="Gabriola" panose="04040605051002020D02" pitchFamily="82" charset="0"/>
              </a:rPr>
              <a:t>can change as temperature and pressure change</a:t>
            </a:r>
          </a:p>
          <a:p>
            <a:pPr>
              <a:lnSpc>
                <a:spcPct val="80000"/>
              </a:lnSpc>
            </a:pPr>
            <a:r>
              <a:rPr lang="en-US" altLang="en-US" dirty="0">
                <a:latin typeface="Gabriola" panose="04040605051002020D02" pitchFamily="82" charset="0"/>
              </a:rPr>
              <a:t>does not depend on how much of a substance you have (intrinsic property) – in other words, the density of a gold bar would be the same as the density of a gold flake </a:t>
            </a:r>
          </a:p>
          <a:p>
            <a:pPr eaLnBrk="1" hangingPunct="1">
              <a:lnSpc>
                <a:spcPct val="80000"/>
              </a:lnSpc>
            </a:pPr>
            <a:endParaRPr lang="en-US" altLang="en-US" sz="2400" dirty="0">
              <a:latin typeface="Gabriola" panose="04040605051002020D02" pitchFamily="82" charset="0"/>
            </a:endParaRPr>
          </a:p>
        </p:txBody>
      </p:sp>
      <p:sp>
        <p:nvSpPr>
          <p:cNvPr id="106502" name="AutoShape 6"/>
          <p:cNvSpPr>
            <a:spLocks noChangeArrowheads="1"/>
          </p:cNvSpPr>
          <p:nvPr/>
        </p:nvSpPr>
        <p:spPr bwMode="auto">
          <a:xfrm>
            <a:off x="3307990" y="5387283"/>
            <a:ext cx="1398973" cy="1233781"/>
          </a:xfrm>
          <a:prstGeom prst="cube">
            <a:avLst>
              <a:gd name="adj" fmla="val 25000"/>
            </a:avLst>
          </a:prstGeom>
          <a:solidFill>
            <a:srgbClr val="3366FF">
              <a:alpha val="25098"/>
            </a:srgbClr>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grpSp>
        <p:nvGrpSpPr>
          <p:cNvPr id="2" name="Group 299"/>
          <p:cNvGrpSpPr>
            <a:grpSpLocks/>
          </p:cNvGrpSpPr>
          <p:nvPr/>
        </p:nvGrpSpPr>
        <p:grpSpPr bwMode="auto">
          <a:xfrm>
            <a:off x="3325035" y="5387283"/>
            <a:ext cx="1265738" cy="1233781"/>
            <a:chOff x="1888" y="3264"/>
            <a:chExt cx="608" cy="624"/>
          </a:xfrm>
        </p:grpSpPr>
        <p:sp>
          <p:nvSpPr>
            <p:cNvPr id="27718" name="Oval 7"/>
            <p:cNvSpPr>
              <a:spLocks noChangeArrowheads="1"/>
            </p:cNvSpPr>
            <p:nvPr/>
          </p:nvSpPr>
          <p:spPr bwMode="auto">
            <a:xfrm>
              <a:off x="1888"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9" name="Oval 8"/>
            <p:cNvSpPr>
              <a:spLocks noChangeArrowheads="1"/>
            </p:cNvSpPr>
            <p:nvPr/>
          </p:nvSpPr>
          <p:spPr bwMode="auto">
            <a:xfrm>
              <a:off x="1888"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0" name="Oval 9"/>
            <p:cNvSpPr>
              <a:spLocks noChangeArrowheads="1"/>
            </p:cNvSpPr>
            <p:nvPr/>
          </p:nvSpPr>
          <p:spPr bwMode="auto">
            <a:xfrm>
              <a:off x="1888"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1" name="Oval 10"/>
            <p:cNvSpPr>
              <a:spLocks noChangeArrowheads="1"/>
            </p:cNvSpPr>
            <p:nvPr/>
          </p:nvSpPr>
          <p:spPr bwMode="auto">
            <a:xfrm>
              <a:off x="1888"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2" name="Oval 11"/>
            <p:cNvSpPr>
              <a:spLocks noChangeArrowheads="1"/>
            </p:cNvSpPr>
            <p:nvPr/>
          </p:nvSpPr>
          <p:spPr bwMode="auto">
            <a:xfrm>
              <a:off x="1888" y="379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3" name="Oval 12"/>
            <p:cNvSpPr>
              <a:spLocks noChangeArrowheads="1"/>
            </p:cNvSpPr>
            <p:nvPr/>
          </p:nvSpPr>
          <p:spPr bwMode="auto">
            <a:xfrm>
              <a:off x="1984"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4" name="Oval 13"/>
            <p:cNvSpPr>
              <a:spLocks noChangeArrowheads="1"/>
            </p:cNvSpPr>
            <p:nvPr/>
          </p:nvSpPr>
          <p:spPr bwMode="auto">
            <a:xfrm>
              <a:off x="1984"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5" name="Oval 14"/>
            <p:cNvSpPr>
              <a:spLocks noChangeArrowheads="1"/>
            </p:cNvSpPr>
            <p:nvPr/>
          </p:nvSpPr>
          <p:spPr bwMode="auto">
            <a:xfrm>
              <a:off x="1984"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6" name="Oval 15"/>
            <p:cNvSpPr>
              <a:spLocks noChangeArrowheads="1"/>
            </p:cNvSpPr>
            <p:nvPr/>
          </p:nvSpPr>
          <p:spPr bwMode="auto">
            <a:xfrm>
              <a:off x="1984"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7" name="Oval 16"/>
            <p:cNvSpPr>
              <a:spLocks noChangeArrowheads="1"/>
            </p:cNvSpPr>
            <p:nvPr/>
          </p:nvSpPr>
          <p:spPr bwMode="auto">
            <a:xfrm>
              <a:off x="1984" y="379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8" name="Oval 17"/>
            <p:cNvSpPr>
              <a:spLocks noChangeArrowheads="1"/>
            </p:cNvSpPr>
            <p:nvPr/>
          </p:nvSpPr>
          <p:spPr bwMode="auto">
            <a:xfrm>
              <a:off x="2080"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29" name="Oval 18"/>
            <p:cNvSpPr>
              <a:spLocks noChangeArrowheads="1"/>
            </p:cNvSpPr>
            <p:nvPr/>
          </p:nvSpPr>
          <p:spPr bwMode="auto">
            <a:xfrm>
              <a:off x="2080"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0" name="Oval 19"/>
            <p:cNvSpPr>
              <a:spLocks noChangeArrowheads="1"/>
            </p:cNvSpPr>
            <p:nvPr/>
          </p:nvSpPr>
          <p:spPr bwMode="auto">
            <a:xfrm>
              <a:off x="2080"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1" name="Oval 20"/>
            <p:cNvSpPr>
              <a:spLocks noChangeArrowheads="1"/>
            </p:cNvSpPr>
            <p:nvPr/>
          </p:nvSpPr>
          <p:spPr bwMode="auto">
            <a:xfrm>
              <a:off x="2080"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2" name="Oval 21"/>
            <p:cNvSpPr>
              <a:spLocks noChangeArrowheads="1"/>
            </p:cNvSpPr>
            <p:nvPr/>
          </p:nvSpPr>
          <p:spPr bwMode="auto">
            <a:xfrm>
              <a:off x="2080" y="379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3" name="Oval 22"/>
            <p:cNvSpPr>
              <a:spLocks noChangeArrowheads="1"/>
            </p:cNvSpPr>
            <p:nvPr/>
          </p:nvSpPr>
          <p:spPr bwMode="auto">
            <a:xfrm>
              <a:off x="2176"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4" name="Oval 23"/>
            <p:cNvSpPr>
              <a:spLocks noChangeArrowheads="1"/>
            </p:cNvSpPr>
            <p:nvPr/>
          </p:nvSpPr>
          <p:spPr bwMode="auto">
            <a:xfrm>
              <a:off x="2176"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5" name="Oval 24"/>
            <p:cNvSpPr>
              <a:spLocks noChangeArrowheads="1"/>
            </p:cNvSpPr>
            <p:nvPr/>
          </p:nvSpPr>
          <p:spPr bwMode="auto">
            <a:xfrm>
              <a:off x="2176"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6" name="Oval 25"/>
            <p:cNvSpPr>
              <a:spLocks noChangeArrowheads="1"/>
            </p:cNvSpPr>
            <p:nvPr/>
          </p:nvSpPr>
          <p:spPr bwMode="auto">
            <a:xfrm>
              <a:off x="2176"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7" name="Oval 26"/>
            <p:cNvSpPr>
              <a:spLocks noChangeArrowheads="1"/>
            </p:cNvSpPr>
            <p:nvPr/>
          </p:nvSpPr>
          <p:spPr bwMode="auto">
            <a:xfrm>
              <a:off x="2176" y="379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8" name="Oval 27"/>
            <p:cNvSpPr>
              <a:spLocks noChangeArrowheads="1"/>
            </p:cNvSpPr>
            <p:nvPr/>
          </p:nvSpPr>
          <p:spPr bwMode="auto">
            <a:xfrm>
              <a:off x="2272"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39" name="Oval 28"/>
            <p:cNvSpPr>
              <a:spLocks noChangeArrowheads="1"/>
            </p:cNvSpPr>
            <p:nvPr/>
          </p:nvSpPr>
          <p:spPr bwMode="auto">
            <a:xfrm>
              <a:off x="2272"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0" name="Oval 29"/>
            <p:cNvSpPr>
              <a:spLocks noChangeArrowheads="1"/>
            </p:cNvSpPr>
            <p:nvPr/>
          </p:nvSpPr>
          <p:spPr bwMode="auto">
            <a:xfrm>
              <a:off x="2272"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1" name="Oval 30"/>
            <p:cNvSpPr>
              <a:spLocks noChangeArrowheads="1"/>
            </p:cNvSpPr>
            <p:nvPr/>
          </p:nvSpPr>
          <p:spPr bwMode="auto">
            <a:xfrm>
              <a:off x="2272"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2" name="Oval 31"/>
            <p:cNvSpPr>
              <a:spLocks noChangeArrowheads="1"/>
            </p:cNvSpPr>
            <p:nvPr/>
          </p:nvSpPr>
          <p:spPr bwMode="auto">
            <a:xfrm>
              <a:off x="2272" y="379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3" name="Oval 32"/>
            <p:cNvSpPr>
              <a:spLocks noChangeArrowheads="1"/>
            </p:cNvSpPr>
            <p:nvPr/>
          </p:nvSpPr>
          <p:spPr bwMode="auto">
            <a:xfrm>
              <a:off x="1920"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4" name="Oval 33"/>
            <p:cNvSpPr>
              <a:spLocks noChangeArrowheads="1"/>
            </p:cNvSpPr>
            <p:nvPr/>
          </p:nvSpPr>
          <p:spPr bwMode="auto">
            <a:xfrm>
              <a:off x="1920"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5" name="Oval 34"/>
            <p:cNvSpPr>
              <a:spLocks noChangeArrowheads="1"/>
            </p:cNvSpPr>
            <p:nvPr/>
          </p:nvSpPr>
          <p:spPr bwMode="auto">
            <a:xfrm>
              <a:off x="1920"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6" name="Oval 35"/>
            <p:cNvSpPr>
              <a:spLocks noChangeArrowheads="1"/>
            </p:cNvSpPr>
            <p:nvPr/>
          </p:nvSpPr>
          <p:spPr bwMode="auto">
            <a:xfrm>
              <a:off x="1920"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7" name="Oval 36"/>
            <p:cNvSpPr>
              <a:spLocks noChangeArrowheads="1"/>
            </p:cNvSpPr>
            <p:nvPr/>
          </p:nvSpPr>
          <p:spPr bwMode="auto">
            <a:xfrm>
              <a:off x="1920" y="374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8" name="Oval 37"/>
            <p:cNvSpPr>
              <a:spLocks noChangeArrowheads="1"/>
            </p:cNvSpPr>
            <p:nvPr/>
          </p:nvSpPr>
          <p:spPr bwMode="auto">
            <a:xfrm>
              <a:off x="2016"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49" name="Oval 38"/>
            <p:cNvSpPr>
              <a:spLocks noChangeArrowheads="1"/>
            </p:cNvSpPr>
            <p:nvPr/>
          </p:nvSpPr>
          <p:spPr bwMode="auto">
            <a:xfrm>
              <a:off x="2016"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0" name="Oval 39"/>
            <p:cNvSpPr>
              <a:spLocks noChangeArrowheads="1"/>
            </p:cNvSpPr>
            <p:nvPr/>
          </p:nvSpPr>
          <p:spPr bwMode="auto">
            <a:xfrm>
              <a:off x="2016"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1" name="Oval 40"/>
            <p:cNvSpPr>
              <a:spLocks noChangeArrowheads="1"/>
            </p:cNvSpPr>
            <p:nvPr/>
          </p:nvSpPr>
          <p:spPr bwMode="auto">
            <a:xfrm>
              <a:off x="2016"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2" name="Oval 41"/>
            <p:cNvSpPr>
              <a:spLocks noChangeArrowheads="1"/>
            </p:cNvSpPr>
            <p:nvPr/>
          </p:nvSpPr>
          <p:spPr bwMode="auto">
            <a:xfrm>
              <a:off x="2016" y="374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3" name="Oval 42"/>
            <p:cNvSpPr>
              <a:spLocks noChangeArrowheads="1"/>
            </p:cNvSpPr>
            <p:nvPr/>
          </p:nvSpPr>
          <p:spPr bwMode="auto">
            <a:xfrm>
              <a:off x="2112"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4" name="Oval 43"/>
            <p:cNvSpPr>
              <a:spLocks noChangeArrowheads="1"/>
            </p:cNvSpPr>
            <p:nvPr/>
          </p:nvSpPr>
          <p:spPr bwMode="auto">
            <a:xfrm>
              <a:off x="2112"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5" name="Oval 44"/>
            <p:cNvSpPr>
              <a:spLocks noChangeArrowheads="1"/>
            </p:cNvSpPr>
            <p:nvPr/>
          </p:nvSpPr>
          <p:spPr bwMode="auto">
            <a:xfrm>
              <a:off x="2112"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6" name="Oval 45"/>
            <p:cNvSpPr>
              <a:spLocks noChangeArrowheads="1"/>
            </p:cNvSpPr>
            <p:nvPr/>
          </p:nvSpPr>
          <p:spPr bwMode="auto">
            <a:xfrm>
              <a:off x="2112"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7" name="Oval 46"/>
            <p:cNvSpPr>
              <a:spLocks noChangeArrowheads="1"/>
            </p:cNvSpPr>
            <p:nvPr/>
          </p:nvSpPr>
          <p:spPr bwMode="auto">
            <a:xfrm>
              <a:off x="2112" y="374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8" name="Oval 47"/>
            <p:cNvSpPr>
              <a:spLocks noChangeArrowheads="1"/>
            </p:cNvSpPr>
            <p:nvPr/>
          </p:nvSpPr>
          <p:spPr bwMode="auto">
            <a:xfrm>
              <a:off x="2208"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59" name="Oval 48"/>
            <p:cNvSpPr>
              <a:spLocks noChangeArrowheads="1"/>
            </p:cNvSpPr>
            <p:nvPr/>
          </p:nvSpPr>
          <p:spPr bwMode="auto">
            <a:xfrm>
              <a:off x="2208"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0" name="Oval 49"/>
            <p:cNvSpPr>
              <a:spLocks noChangeArrowheads="1"/>
            </p:cNvSpPr>
            <p:nvPr/>
          </p:nvSpPr>
          <p:spPr bwMode="auto">
            <a:xfrm>
              <a:off x="2208"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1" name="Oval 50"/>
            <p:cNvSpPr>
              <a:spLocks noChangeArrowheads="1"/>
            </p:cNvSpPr>
            <p:nvPr/>
          </p:nvSpPr>
          <p:spPr bwMode="auto">
            <a:xfrm>
              <a:off x="2208"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2" name="Oval 51"/>
            <p:cNvSpPr>
              <a:spLocks noChangeArrowheads="1"/>
            </p:cNvSpPr>
            <p:nvPr/>
          </p:nvSpPr>
          <p:spPr bwMode="auto">
            <a:xfrm>
              <a:off x="2208" y="374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3" name="Oval 52"/>
            <p:cNvSpPr>
              <a:spLocks noChangeArrowheads="1"/>
            </p:cNvSpPr>
            <p:nvPr/>
          </p:nvSpPr>
          <p:spPr bwMode="auto">
            <a:xfrm>
              <a:off x="2304"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4" name="Oval 53"/>
            <p:cNvSpPr>
              <a:spLocks noChangeArrowheads="1"/>
            </p:cNvSpPr>
            <p:nvPr/>
          </p:nvSpPr>
          <p:spPr bwMode="auto">
            <a:xfrm>
              <a:off x="2304"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5" name="Oval 54"/>
            <p:cNvSpPr>
              <a:spLocks noChangeArrowheads="1"/>
            </p:cNvSpPr>
            <p:nvPr/>
          </p:nvSpPr>
          <p:spPr bwMode="auto">
            <a:xfrm>
              <a:off x="2304"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6" name="Oval 55"/>
            <p:cNvSpPr>
              <a:spLocks noChangeArrowheads="1"/>
            </p:cNvSpPr>
            <p:nvPr/>
          </p:nvSpPr>
          <p:spPr bwMode="auto">
            <a:xfrm>
              <a:off x="2304"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7" name="Oval 56"/>
            <p:cNvSpPr>
              <a:spLocks noChangeArrowheads="1"/>
            </p:cNvSpPr>
            <p:nvPr/>
          </p:nvSpPr>
          <p:spPr bwMode="auto">
            <a:xfrm>
              <a:off x="2304" y="374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8" name="Oval 57"/>
            <p:cNvSpPr>
              <a:spLocks noChangeArrowheads="1"/>
            </p:cNvSpPr>
            <p:nvPr/>
          </p:nvSpPr>
          <p:spPr bwMode="auto">
            <a:xfrm>
              <a:off x="1984" y="331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69" name="Oval 58"/>
            <p:cNvSpPr>
              <a:spLocks noChangeArrowheads="1"/>
            </p:cNvSpPr>
            <p:nvPr/>
          </p:nvSpPr>
          <p:spPr bwMode="auto">
            <a:xfrm>
              <a:off x="1984"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0" name="Oval 59"/>
            <p:cNvSpPr>
              <a:spLocks noChangeArrowheads="1"/>
            </p:cNvSpPr>
            <p:nvPr/>
          </p:nvSpPr>
          <p:spPr bwMode="auto">
            <a:xfrm>
              <a:off x="1984"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1" name="Oval 60"/>
            <p:cNvSpPr>
              <a:spLocks noChangeArrowheads="1"/>
            </p:cNvSpPr>
            <p:nvPr/>
          </p:nvSpPr>
          <p:spPr bwMode="auto">
            <a:xfrm>
              <a:off x="1984"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2" name="Oval 61"/>
            <p:cNvSpPr>
              <a:spLocks noChangeArrowheads="1"/>
            </p:cNvSpPr>
            <p:nvPr/>
          </p:nvSpPr>
          <p:spPr bwMode="auto">
            <a:xfrm>
              <a:off x="1984"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3" name="Oval 62"/>
            <p:cNvSpPr>
              <a:spLocks noChangeArrowheads="1"/>
            </p:cNvSpPr>
            <p:nvPr/>
          </p:nvSpPr>
          <p:spPr bwMode="auto">
            <a:xfrm>
              <a:off x="2080" y="331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4" name="Oval 63"/>
            <p:cNvSpPr>
              <a:spLocks noChangeArrowheads="1"/>
            </p:cNvSpPr>
            <p:nvPr/>
          </p:nvSpPr>
          <p:spPr bwMode="auto">
            <a:xfrm>
              <a:off x="2080"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5" name="Oval 64"/>
            <p:cNvSpPr>
              <a:spLocks noChangeArrowheads="1"/>
            </p:cNvSpPr>
            <p:nvPr/>
          </p:nvSpPr>
          <p:spPr bwMode="auto">
            <a:xfrm>
              <a:off x="2080"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6" name="Oval 65"/>
            <p:cNvSpPr>
              <a:spLocks noChangeArrowheads="1"/>
            </p:cNvSpPr>
            <p:nvPr/>
          </p:nvSpPr>
          <p:spPr bwMode="auto">
            <a:xfrm>
              <a:off x="2080"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7" name="Oval 66"/>
            <p:cNvSpPr>
              <a:spLocks noChangeArrowheads="1"/>
            </p:cNvSpPr>
            <p:nvPr/>
          </p:nvSpPr>
          <p:spPr bwMode="auto">
            <a:xfrm>
              <a:off x="2080"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8" name="Oval 67"/>
            <p:cNvSpPr>
              <a:spLocks noChangeArrowheads="1"/>
            </p:cNvSpPr>
            <p:nvPr/>
          </p:nvSpPr>
          <p:spPr bwMode="auto">
            <a:xfrm>
              <a:off x="2176" y="331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79" name="Oval 68"/>
            <p:cNvSpPr>
              <a:spLocks noChangeArrowheads="1"/>
            </p:cNvSpPr>
            <p:nvPr/>
          </p:nvSpPr>
          <p:spPr bwMode="auto">
            <a:xfrm>
              <a:off x="2176"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0" name="Oval 69"/>
            <p:cNvSpPr>
              <a:spLocks noChangeArrowheads="1"/>
            </p:cNvSpPr>
            <p:nvPr/>
          </p:nvSpPr>
          <p:spPr bwMode="auto">
            <a:xfrm>
              <a:off x="2176"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1" name="Oval 70"/>
            <p:cNvSpPr>
              <a:spLocks noChangeArrowheads="1"/>
            </p:cNvSpPr>
            <p:nvPr/>
          </p:nvSpPr>
          <p:spPr bwMode="auto">
            <a:xfrm>
              <a:off x="2176"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2" name="Oval 71"/>
            <p:cNvSpPr>
              <a:spLocks noChangeArrowheads="1"/>
            </p:cNvSpPr>
            <p:nvPr/>
          </p:nvSpPr>
          <p:spPr bwMode="auto">
            <a:xfrm>
              <a:off x="2176"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3" name="Oval 72"/>
            <p:cNvSpPr>
              <a:spLocks noChangeArrowheads="1"/>
            </p:cNvSpPr>
            <p:nvPr/>
          </p:nvSpPr>
          <p:spPr bwMode="auto">
            <a:xfrm>
              <a:off x="2272" y="331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4" name="Oval 73"/>
            <p:cNvSpPr>
              <a:spLocks noChangeArrowheads="1"/>
            </p:cNvSpPr>
            <p:nvPr/>
          </p:nvSpPr>
          <p:spPr bwMode="auto">
            <a:xfrm>
              <a:off x="2272"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5" name="Oval 74"/>
            <p:cNvSpPr>
              <a:spLocks noChangeArrowheads="1"/>
            </p:cNvSpPr>
            <p:nvPr/>
          </p:nvSpPr>
          <p:spPr bwMode="auto">
            <a:xfrm>
              <a:off x="2272"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6" name="Oval 75"/>
            <p:cNvSpPr>
              <a:spLocks noChangeArrowheads="1"/>
            </p:cNvSpPr>
            <p:nvPr/>
          </p:nvSpPr>
          <p:spPr bwMode="auto">
            <a:xfrm>
              <a:off x="2272"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7" name="Oval 76"/>
            <p:cNvSpPr>
              <a:spLocks noChangeArrowheads="1"/>
            </p:cNvSpPr>
            <p:nvPr/>
          </p:nvSpPr>
          <p:spPr bwMode="auto">
            <a:xfrm>
              <a:off x="2272"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8" name="Oval 77"/>
            <p:cNvSpPr>
              <a:spLocks noChangeArrowheads="1"/>
            </p:cNvSpPr>
            <p:nvPr/>
          </p:nvSpPr>
          <p:spPr bwMode="auto">
            <a:xfrm>
              <a:off x="2368" y="331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89" name="Oval 78"/>
            <p:cNvSpPr>
              <a:spLocks noChangeArrowheads="1"/>
            </p:cNvSpPr>
            <p:nvPr/>
          </p:nvSpPr>
          <p:spPr bwMode="auto">
            <a:xfrm>
              <a:off x="2368"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0" name="Oval 79"/>
            <p:cNvSpPr>
              <a:spLocks noChangeArrowheads="1"/>
            </p:cNvSpPr>
            <p:nvPr/>
          </p:nvSpPr>
          <p:spPr bwMode="auto">
            <a:xfrm>
              <a:off x="2368"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1" name="Oval 80"/>
            <p:cNvSpPr>
              <a:spLocks noChangeArrowheads="1"/>
            </p:cNvSpPr>
            <p:nvPr/>
          </p:nvSpPr>
          <p:spPr bwMode="auto">
            <a:xfrm>
              <a:off x="2368" y="360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2" name="Oval 81"/>
            <p:cNvSpPr>
              <a:spLocks noChangeArrowheads="1"/>
            </p:cNvSpPr>
            <p:nvPr/>
          </p:nvSpPr>
          <p:spPr bwMode="auto">
            <a:xfrm>
              <a:off x="2368" y="36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3" name="Oval 82"/>
            <p:cNvSpPr>
              <a:spLocks noChangeArrowheads="1"/>
            </p:cNvSpPr>
            <p:nvPr/>
          </p:nvSpPr>
          <p:spPr bwMode="auto">
            <a:xfrm>
              <a:off x="2016" y="32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4" name="Oval 83"/>
            <p:cNvSpPr>
              <a:spLocks noChangeArrowheads="1"/>
            </p:cNvSpPr>
            <p:nvPr/>
          </p:nvSpPr>
          <p:spPr bwMode="auto">
            <a:xfrm>
              <a:off x="2016"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5" name="Oval 84"/>
            <p:cNvSpPr>
              <a:spLocks noChangeArrowheads="1"/>
            </p:cNvSpPr>
            <p:nvPr/>
          </p:nvSpPr>
          <p:spPr bwMode="auto">
            <a:xfrm>
              <a:off x="2016"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6" name="Oval 85"/>
            <p:cNvSpPr>
              <a:spLocks noChangeArrowheads="1"/>
            </p:cNvSpPr>
            <p:nvPr/>
          </p:nvSpPr>
          <p:spPr bwMode="auto">
            <a:xfrm>
              <a:off x="2016"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7" name="Oval 86"/>
            <p:cNvSpPr>
              <a:spLocks noChangeArrowheads="1"/>
            </p:cNvSpPr>
            <p:nvPr/>
          </p:nvSpPr>
          <p:spPr bwMode="auto">
            <a:xfrm>
              <a:off x="2016"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8" name="Oval 87"/>
            <p:cNvSpPr>
              <a:spLocks noChangeArrowheads="1"/>
            </p:cNvSpPr>
            <p:nvPr/>
          </p:nvSpPr>
          <p:spPr bwMode="auto">
            <a:xfrm>
              <a:off x="2112" y="32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99" name="Oval 88"/>
            <p:cNvSpPr>
              <a:spLocks noChangeArrowheads="1"/>
            </p:cNvSpPr>
            <p:nvPr/>
          </p:nvSpPr>
          <p:spPr bwMode="auto">
            <a:xfrm>
              <a:off x="2112"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0" name="Oval 89"/>
            <p:cNvSpPr>
              <a:spLocks noChangeArrowheads="1"/>
            </p:cNvSpPr>
            <p:nvPr/>
          </p:nvSpPr>
          <p:spPr bwMode="auto">
            <a:xfrm>
              <a:off x="2112"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1" name="Oval 90"/>
            <p:cNvSpPr>
              <a:spLocks noChangeArrowheads="1"/>
            </p:cNvSpPr>
            <p:nvPr/>
          </p:nvSpPr>
          <p:spPr bwMode="auto">
            <a:xfrm>
              <a:off x="2112"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2" name="Oval 91"/>
            <p:cNvSpPr>
              <a:spLocks noChangeArrowheads="1"/>
            </p:cNvSpPr>
            <p:nvPr/>
          </p:nvSpPr>
          <p:spPr bwMode="auto">
            <a:xfrm>
              <a:off x="2112"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3" name="Oval 92"/>
            <p:cNvSpPr>
              <a:spLocks noChangeArrowheads="1"/>
            </p:cNvSpPr>
            <p:nvPr/>
          </p:nvSpPr>
          <p:spPr bwMode="auto">
            <a:xfrm>
              <a:off x="2208" y="32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4" name="Oval 93"/>
            <p:cNvSpPr>
              <a:spLocks noChangeArrowheads="1"/>
            </p:cNvSpPr>
            <p:nvPr/>
          </p:nvSpPr>
          <p:spPr bwMode="auto">
            <a:xfrm>
              <a:off x="2208"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5" name="Oval 94"/>
            <p:cNvSpPr>
              <a:spLocks noChangeArrowheads="1"/>
            </p:cNvSpPr>
            <p:nvPr/>
          </p:nvSpPr>
          <p:spPr bwMode="auto">
            <a:xfrm>
              <a:off x="2208"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6" name="Oval 95"/>
            <p:cNvSpPr>
              <a:spLocks noChangeArrowheads="1"/>
            </p:cNvSpPr>
            <p:nvPr/>
          </p:nvSpPr>
          <p:spPr bwMode="auto">
            <a:xfrm>
              <a:off x="2208"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7" name="Oval 96"/>
            <p:cNvSpPr>
              <a:spLocks noChangeArrowheads="1"/>
            </p:cNvSpPr>
            <p:nvPr/>
          </p:nvSpPr>
          <p:spPr bwMode="auto">
            <a:xfrm>
              <a:off x="2208"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8" name="Oval 97"/>
            <p:cNvSpPr>
              <a:spLocks noChangeArrowheads="1"/>
            </p:cNvSpPr>
            <p:nvPr/>
          </p:nvSpPr>
          <p:spPr bwMode="auto">
            <a:xfrm>
              <a:off x="2304" y="32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09" name="Oval 98"/>
            <p:cNvSpPr>
              <a:spLocks noChangeArrowheads="1"/>
            </p:cNvSpPr>
            <p:nvPr/>
          </p:nvSpPr>
          <p:spPr bwMode="auto">
            <a:xfrm>
              <a:off x="2304"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10" name="Oval 99"/>
            <p:cNvSpPr>
              <a:spLocks noChangeArrowheads="1"/>
            </p:cNvSpPr>
            <p:nvPr/>
          </p:nvSpPr>
          <p:spPr bwMode="auto">
            <a:xfrm>
              <a:off x="2304"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11" name="Oval 100"/>
            <p:cNvSpPr>
              <a:spLocks noChangeArrowheads="1"/>
            </p:cNvSpPr>
            <p:nvPr/>
          </p:nvSpPr>
          <p:spPr bwMode="auto">
            <a:xfrm>
              <a:off x="2304"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12" name="Oval 101"/>
            <p:cNvSpPr>
              <a:spLocks noChangeArrowheads="1"/>
            </p:cNvSpPr>
            <p:nvPr/>
          </p:nvSpPr>
          <p:spPr bwMode="auto">
            <a:xfrm>
              <a:off x="2304"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13" name="Oval 102"/>
            <p:cNvSpPr>
              <a:spLocks noChangeArrowheads="1"/>
            </p:cNvSpPr>
            <p:nvPr/>
          </p:nvSpPr>
          <p:spPr bwMode="auto">
            <a:xfrm>
              <a:off x="2400" y="32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14" name="Oval 103"/>
            <p:cNvSpPr>
              <a:spLocks noChangeArrowheads="1"/>
            </p:cNvSpPr>
            <p:nvPr/>
          </p:nvSpPr>
          <p:spPr bwMode="auto">
            <a:xfrm>
              <a:off x="2400"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15" name="Oval 104"/>
            <p:cNvSpPr>
              <a:spLocks noChangeArrowheads="1"/>
            </p:cNvSpPr>
            <p:nvPr/>
          </p:nvSpPr>
          <p:spPr bwMode="auto">
            <a:xfrm>
              <a:off x="2400" y="345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16" name="Oval 105"/>
            <p:cNvSpPr>
              <a:spLocks noChangeArrowheads="1"/>
            </p:cNvSpPr>
            <p:nvPr/>
          </p:nvSpPr>
          <p:spPr bwMode="auto">
            <a:xfrm>
              <a:off x="2400"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817" name="Oval 106"/>
            <p:cNvSpPr>
              <a:spLocks noChangeArrowheads="1"/>
            </p:cNvSpPr>
            <p:nvPr/>
          </p:nvSpPr>
          <p:spPr bwMode="auto">
            <a:xfrm>
              <a:off x="2400"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grpSp>
      <p:sp>
        <p:nvSpPr>
          <p:cNvPr id="106637" name="AutoShape 141"/>
          <p:cNvSpPr>
            <a:spLocks noChangeArrowheads="1"/>
          </p:cNvSpPr>
          <p:nvPr/>
        </p:nvSpPr>
        <p:spPr bwMode="auto">
          <a:xfrm>
            <a:off x="7696200" y="5476358"/>
            <a:ext cx="1398973" cy="1233781"/>
          </a:xfrm>
          <a:prstGeom prst="cube">
            <a:avLst>
              <a:gd name="adj" fmla="val 25000"/>
            </a:avLst>
          </a:prstGeom>
          <a:solidFill>
            <a:srgbClr val="3366FF">
              <a:alpha val="25098"/>
            </a:srgbClr>
          </a:solidFill>
          <a:ln w="254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grpSp>
        <p:nvGrpSpPr>
          <p:cNvPr id="3" name="Group 300"/>
          <p:cNvGrpSpPr>
            <a:grpSpLocks/>
          </p:cNvGrpSpPr>
          <p:nvPr/>
        </p:nvGrpSpPr>
        <p:grpSpPr bwMode="auto">
          <a:xfrm>
            <a:off x="7724022" y="5477594"/>
            <a:ext cx="1349011" cy="1217964"/>
            <a:chOff x="3336" y="3264"/>
            <a:chExt cx="648" cy="616"/>
          </a:xfrm>
        </p:grpSpPr>
        <p:sp>
          <p:nvSpPr>
            <p:cNvPr id="27658" name="Oval 126"/>
            <p:cNvSpPr>
              <a:spLocks noChangeArrowheads="1"/>
            </p:cNvSpPr>
            <p:nvPr/>
          </p:nvSpPr>
          <p:spPr bwMode="auto">
            <a:xfrm>
              <a:off x="3600" y="332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59" name="Oval 127"/>
            <p:cNvSpPr>
              <a:spLocks noChangeArrowheads="1"/>
            </p:cNvSpPr>
            <p:nvPr/>
          </p:nvSpPr>
          <p:spPr bwMode="auto">
            <a:xfrm>
              <a:off x="3504" y="32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0" name="Oval 128"/>
            <p:cNvSpPr>
              <a:spLocks noChangeArrowheads="1"/>
            </p:cNvSpPr>
            <p:nvPr/>
          </p:nvSpPr>
          <p:spPr bwMode="auto">
            <a:xfrm>
              <a:off x="3600" y="348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1" name="Oval 129"/>
            <p:cNvSpPr>
              <a:spLocks noChangeArrowheads="1"/>
            </p:cNvSpPr>
            <p:nvPr/>
          </p:nvSpPr>
          <p:spPr bwMode="auto">
            <a:xfrm>
              <a:off x="3504"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2" name="Oval 130"/>
            <p:cNvSpPr>
              <a:spLocks noChangeArrowheads="1"/>
            </p:cNvSpPr>
            <p:nvPr/>
          </p:nvSpPr>
          <p:spPr bwMode="auto">
            <a:xfrm>
              <a:off x="3600" y="363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3" name="Oval 131"/>
            <p:cNvSpPr>
              <a:spLocks noChangeArrowheads="1"/>
            </p:cNvSpPr>
            <p:nvPr/>
          </p:nvSpPr>
          <p:spPr bwMode="auto">
            <a:xfrm>
              <a:off x="3504"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4" name="Oval 132"/>
            <p:cNvSpPr>
              <a:spLocks noChangeArrowheads="1"/>
            </p:cNvSpPr>
            <p:nvPr/>
          </p:nvSpPr>
          <p:spPr bwMode="auto">
            <a:xfrm>
              <a:off x="3792" y="332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5" name="Oval 133"/>
            <p:cNvSpPr>
              <a:spLocks noChangeArrowheads="1"/>
            </p:cNvSpPr>
            <p:nvPr/>
          </p:nvSpPr>
          <p:spPr bwMode="auto">
            <a:xfrm>
              <a:off x="3696" y="32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6" name="Oval 134"/>
            <p:cNvSpPr>
              <a:spLocks noChangeArrowheads="1"/>
            </p:cNvSpPr>
            <p:nvPr/>
          </p:nvSpPr>
          <p:spPr bwMode="auto">
            <a:xfrm>
              <a:off x="3792" y="348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7" name="Oval 135"/>
            <p:cNvSpPr>
              <a:spLocks noChangeArrowheads="1"/>
            </p:cNvSpPr>
            <p:nvPr/>
          </p:nvSpPr>
          <p:spPr bwMode="auto">
            <a:xfrm>
              <a:off x="3696"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8" name="Oval 136"/>
            <p:cNvSpPr>
              <a:spLocks noChangeArrowheads="1"/>
            </p:cNvSpPr>
            <p:nvPr/>
          </p:nvSpPr>
          <p:spPr bwMode="auto">
            <a:xfrm>
              <a:off x="3792" y="363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69" name="Oval 137"/>
            <p:cNvSpPr>
              <a:spLocks noChangeArrowheads="1"/>
            </p:cNvSpPr>
            <p:nvPr/>
          </p:nvSpPr>
          <p:spPr bwMode="auto">
            <a:xfrm>
              <a:off x="3696"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0" name="Oval 138"/>
            <p:cNvSpPr>
              <a:spLocks noChangeArrowheads="1"/>
            </p:cNvSpPr>
            <p:nvPr/>
          </p:nvSpPr>
          <p:spPr bwMode="auto">
            <a:xfrm>
              <a:off x="3888" y="32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1" name="Oval 139"/>
            <p:cNvSpPr>
              <a:spLocks noChangeArrowheads="1"/>
            </p:cNvSpPr>
            <p:nvPr/>
          </p:nvSpPr>
          <p:spPr bwMode="auto">
            <a:xfrm>
              <a:off x="3888" y="340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2" name="Oval 140"/>
            <p:cNvSpPr>
              <a:spLocks noChangeArrowheads="1"/>
            </p:cNvSpPr>
            <p:nvPr/>
          </p:nvSpPr>
          <p:spPr bwMode="auto">
            <a:xfrm>
              <a:off x="3888" y="355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3" name="Oval 252"/>
            <p:cNvSpPr>
              <a:spLocks noChangeArrowheads="1"/>
            </p:cNvSpPr>
            <p:nvPr/>
          </p:nvSpPr>
          <p:spPr bwMode="auto">
            <a:xfrm>
              <a:off x="3432" y="348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4" name="Oval 253"/>
            <p:cNvSpPr>
              <a:spLocks noChangeArrowheads="1"/>
            </p:cNvSpPr>
            <p:nvPr/>
          </p:nvSpPr>
          <p:spPr bwMode="auto">
            <a:xfrm>
              <a:off x="3336" y="341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5" name="Oval 254"/>
            <p:cNvSpPr>
              <a:spLocks noChangeArrowheads="1"/>
            </p:cNvSpPr>
            <p:nvPr/>
          </p:nvSpPr>
          <p:spPr bwMode="auto">
            <a:xfrm>
              <a:off x="3432" y="363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6" name="Oval 255"/>
            <p:cNvSpPr>
              <a:spLocks noChangeArrowheads="1"/>
            </p:cNvSpPr>
            <p:nvPr/>
          </p:nvSpPr>
          <p:spPr bwMode="auto">
            <a:xfrm>
              <a:off x="3336" y="35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7" name="Oval 256"/>
            <p:cNvSpPr>
              <a:spLocks noChangeArrowheads="1"/>
            </p:cNvSpPr>
            <p:nvPr/>
          </p:nvSpPr>
          <p:spPr bwMode="auto">
            <a:xfrm>
              <a:off x="3432" y="378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8" name="Oval 257"/>
            <p:cNvSpPr>
              <a:spLocks noChangeArrowheads="1"/>
            </p:cNvSpPr>
            <p:nvPr/>
          </p:nvSpPr>
          <p:spPr bwMode="auto">
            <a:xfrm>
              <a:off x="3336" y="37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79" name="Oval 258"/>
            <p:cNvSpPr>
              <a:spLocks noChangeArrowheads="1"/>
            </p:cNvSpPr>
            <p:nvPr/>
          </p:nvSpPr>
          <p:spPr bwMode="auto">
            <a:xfrm>
              <a:off x="3624" y="348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0" name="Oval 259"/>
            <p:cNvSpPr>
              <a:spLocks noChangeArrowheads="1"/>
            </p:cNvSpPr>
            <p:nvPr/>
          </p:nvSpPr>
          <p:spPr bwMode="auto">
            <a:xfrm>
              <a:off x="3528" y="341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1" name="Oval 260"/>
            <p:cNvSpPr>
              <a:spLocks noChangeArrowheads="1"/>
            </p:cNvSpPr>
            <p:nvPr/>
          </p:nvSpPr>
          <p:spPr bwMode="auto">
            <a:xfrm>
              <a:off x="3624" y="363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2" name="Oval 261"/>
            <p:cNvSpPr>
              <a:spLocks noChangeArrowheads="1"/>
            </p:cNvSpPr>
            <p:nvPr/>
          </p:nvSpPr>
          <p:spPr bwMode="auto">
            <a:xfrm>
              <a:off x="3528" y="35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3" name="Oval 262"/>
            <p:cNvSpPr>
              <a:spLocks noChangeArrowheads="1"/>
            </p:cNvSpPr>
            <p:nvPr/>
          </p:nvSpPr>
          <p:spPr bwMode="auto">
            <a:xfrm>
              <a:off x="3624" y="378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4" name="Oval 263"/>
            <p:cNvSpPr>
              <a:spLocks noChangeArrowheads="1"/>
            </p:cNvSpPr>
            <p:nvPr/>
          </p:nvSpPr>
          <p:spPr bwMode="auto">
            <a:xfrm>
              <a:off x="3528" y="37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5" name="Oval 264"/>
            <p:cNvSpPr>
              <a:spLocks noChangeArrowheads="1"/>
            </p:cNvSpPr>
            <p:nvPr/>
          </p:nvSpPr>
          <p:spPr bwMode="auto">
            <a:xfrm>
              <a:off x="3720" y="341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6" name="Oval 265"/>
            <p:cNvSpPr>
              <a:spLocks noChangeArrowheads="1"/>
            </p:cNvSpPr>
            <p:nvPr/>
          </p:nvSpPr>
          <p:spPr bwMode="auto">
            <a:xfrm>
              <a:off x="3720" y="35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7" name="Oval 266"/>
            <p:cNvSpPr>
              <a:spLocks noChangeArrowheads="1"/>
            </p:cNvSpPr>
            <p:nvPr/>
          </p:nvSpPr>
          <p:spPr bwMode="auto">
            <a:xfrm>
              <a:off x="3720" y="37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8" name="Oval 267"/>
            <p:cNvSpPr>
              <a:spLocks noChangeArrowheads="1"/>
            </p:cNvSpPr>
            <p:nvPr/>
          </p:nvSpPr>
          <p:spPr bwMode="auto">
            <a:xfrm>
              <a:off x="3504" y="342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89" name="Oval 268"/>
            <p:cNvSpPr>
              <a:spLocks noChangeArrowheads="1"/>
            </p:cNvSpPr>
            <p:nvPr/>
          </p:nvSpPr>
          <p:spPr bwMode="auto">
            <a:xfrm>
              <a:off x="3408"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0" name="Oval 269"/>
            <p:cNvSpPr>
              <a:spLocks noChangeArrowheads="1"/>
            </p:cNvSpPr>
            <p:nvPr/>
          </p:nvSpPr>
          <p:spPr bwMode="auto">
            <a:xfrm>
              <a:off x="3504" y="357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1" name="Oval 270"/>
            <p:cNvSpPr>
              <a:spLocks noChangeArrowheads="1"/>
            </p:cNvSpPr>
            <p:nvPr/>
          </p:nvSpPr>
          <p:spPr bwMode="auto">
            <a:xfrm>
              <a:off x="3408"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2" name="Oval 271"/>
            <p:cNvSpPr>
              <a:spLocks noChangeArrowheads="1"/>
            </p:cNvSpPr>
            <p:nvPr/>
          </p:nvSpPr>
          <p:spPr bwMode="auto">
            <a:xfrm>
              <a:off x="3504" y="372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3" name="Oval 272"/>
            <p:cNvSpPr>
              <a:spLocks noChangeArrowheads="1"/>
            </p:cNvSpPr>
            <p:nvPr/>
          </p:nvSpPr>
          <p:spPr bwMode="auto">
            <a:xfrm>
              <a:off x="3408"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4" name="Oval 273"/>
            <p:cNvSpPr>
              <a:spLocks noChangeArrowheads="1"/>
            </p:cNvSpPr>
            <p:nvPr/>
          </p:nvSpPr>
          <p:spPr bwMode="auto">
            <a:xfrm>
              <a:off x="3696" y="342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5" name="Oval 274"/>
            <p:cNvSpPr>
              <a:spLocks noChangeArrowheads="1"/>
            </p:cNvSpPr>
            <p:nvPr/>
          </p:nvSpPr>
          <p:spPr bwMode="auto">
            <a:xfrm>
              <a:off x="3600"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6" name="Oval 275"/>
            <p:cNvSpPr>
              <a:spLocks noChangeArrowheads="1"/>
            </p:cNvSpPr>
            <p:nvPr/>
          </p:nvSpPr>
          <p:spPr bwMode="auto">
            <a:xfrm>
              <a:off x="3696" y="357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7" name="Oval 276"/>
            <p:cNvSpPr>
              <a:spLocks noChangeArrowheads="1"/>
            </p:cNvSpPr>
            <p:nvPr/>
          </p:nvSpPr>
          <p:spPr bwMode="auto">
            <a:xfrm>
              <a:off x="3600"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8" name="Oval 277"/>
            <p:cNvSpPr>
              <a:spLocks noChangeArrowheads="1"/>
            </p:cNvSpPr>
            <p:nvPr/>
          </p:nvSpPr>
          <p:spPr bwMode="auto">
            <a:xfrm>
              <a:off x="3696" y="372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699" name="Oval 278"/>
            <p:cNvSpPr>
              <a:spLocks noChangeArrowheads="1"/>
            </p:cNvSpPr>
            <p:nvPr/>
          </p:nvSpPr>
          <p:spPr bwMode="auto">
            <a:xfrm>
              <a:off x="3600"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0" name="Oval 279"/>
            <p:cNvSpPr>
              <a:spLocks noChangeArrowheads="1"/>
            </p:cNvSpPr>
            <p:nvPr/>
          </p:nvSpPr>
          <p:spPr bwMode="auto">
            <a:xfrm>
              <a:off x="3792"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1" name="Oval 280"/>
            <p:cNvSpPr>
              <a:spLocks noChangeArrowheads="1"/>
            </p:cNvSpPr>
            <p:nvPr/>
          </p:nvSpPr>
          <p:spPr bwMode="auto">
            <a:xfrm>
              <a:off x="3792" y="350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2" name="Oval 281"/>
            <p:cNvSpPr>
              <a:spLocks noChangeArrowheads="1"/>
            </p:cNvSpPr>
            <p:nvPr/>
          </p:nvSpPr>
          <p:spPr bwMode="auto">
            <a:xfrm>
              <a:off x="3792" y="3648"/>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3" name="Oval 282"/>
            <p:cNvSpPr>
              <a:spLocks noChangeArrowheads="1"/>
            </p:cNvSpPr>
            <p:nvPr/>
          </p:nvSpPr>
          <p:spPr bwMode="auto">
            <a:xfrm>
              <a:off x="3528"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4" name="Oval 283"/>
            <p:cNvSpPr>
              <a:spLocks noChangeArrowheads="1"/>
            </p:cNvSpPr>
            <p:nvPr/>
          </p:nvSpPr>
          <p:spPr bwMode="auto">
            <a:xfrm>
              <a:off x="3432" y="32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5" name="Oval 284"/>
            <p:cNvSpPr>
              <a:spLocks noChangeArrowheads="1"/>
            </p:cNvSpPr>
            <p:nvPr/>
          </p:nvSpPr>
          <p:spPr bwMode="auto">
            <a:xfrm>
              <a:off x="3528" y="351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6" name="Oval 285"/>
            <p:cNvSpPr>
              <a:spLocks noChangeArrowheads="1"/>
            </p:cNvSpPr>
            <p:nvPr/>
          </p:nvSpPr>
          <p:spPr bwMode="auto">
            <a:xfrm>
              <a:off x="3432" y="344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7" name="Oval 286"/>
            <p:cNvSpPr>
              <a:spLocks noChangeArrowheads="1"/>
            </p:cNvSpPr>
            <p:nvPr/>
          </p:nvSpPr>
          <p:spPr bwMode="auto">
            <a:xfrm>
              <a:off x="3528" y="36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8" name="Oval 287"/>
            <p:cNvSpPr>
              <a:spLocks noChangeArrowheads="1"/>
            </p:cNvSpPr>
            <p:nvPr/>
          </p:nvSpPr>
          <p:spPr bwMode="auto">
            <a:xfrm>
              <a:off x="3432" y="358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09" name="Oval 288"/>
            <p:cNvSpPr>
              <a:spLocks noChangeArrowheads="1"/>
            </p:cNvSpPr>
            <p:nvPr/>
          </p:nvSpPr>
          <p:spPr bwMode="auto">
            <a:xfrm>
              <a:off x="3720" y="336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0" name="Oval 289"/>
            <p:cNvSpPr>
              <a:spLocks noChangeArrowheads="1"/>
            </p:cNvSpPr>
            <p:nvPr/>
          </p:nvSpPr>
          <p:spPr bwMode="auto">
            <a:xfrm>
              <a:off x="3624" y="32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1" name="Oval 290"/>
            <p:cNvSpPr>
              <a:spLocks noChangeArrowheads="1"/>
            </p:cNvSpPr>
            <p:nvPr/>
          </p:nvSpPr>
          <p:spPr bwMode="auto">
            <a:xfrm>
              <a:off x="3720" y="3512"/>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2" name="Oval 291"/>
            <p:cNvSpPr>
              <a:spLocks noChangeArrowheads="1"/>
            </p:cNvSpPr>
            <p:nvPr/>
          </p:nvSpPr>
          <p:spPr bwMode="auto">
            <a:xfrm>
              <a:off x="3624" y="344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3" name="Oval 292"/>
            <p:cNvSpPr>
              <a:spLocks noChangeArrowheads="1"/>
            </p:cNvSpPr>
            <p:nvPr/>
          </p:nvSpPr>
          <p:spPr bwMode="auto">
            <a:xfrm>
              <a:off x="3720" y="366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4" name="Oval 293"/>
            <p:cNvSpPr>
              <a:spLocks noChangeArrowheads="1"/>
            </p:cNvSpPr>
            <p:nvPr/>
          </p:nvSpPr>
          <p:spPr bwMode="auto">
            <a:xfrm>
              <a:off x="3624" y="358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5" name="Oval 294"/>
            <p:cNvSpPr>
              <a:spLocks noChangeArrowheads="1"/>
            </p:cNvSpPr>
            <p:nvPr/>
          </p:nvSpPr>
          <p:spPr bwMode="auto">
            <a:xfrm>
              <a:off x="3816" y="3296"/>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6" name="Oval 295"/>
            <p:cNvSpPr>
              <a:spLocks noChangeArrowheads="1"/>
            </p:cNvSpPr>
            <p:nvPr/>
          </p:nvSpPr>
          <p:spPr bwMode="auto">
            <a:xfrm>
              <a:off x="3816" y="3440"/>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27717" name="Oval 296"/>
            <p:cNvSpPr>
              <a:spLocks noChangeArrowheads="1"/>
            </p:cNvSpPr>
            <p:nvPr/>
          </p:nvSpPr>
          <p:spPr bwMode="auto">
            <a:xfrm>
              <a:off x="3816" y="3584"/>
              <a:ext cx="96" cy="96"/>
            </a:xfrm>
            <a:prstGeom prst="ellipse">
              <a:avLst/>
            </a:prstGeom>
            <a:solidFill>
              <a:srgbClr val="000000">
                <a:alpha val="20000"/>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grpSp>
      <p:sp>
        <p:nvSpPr>
          <p:cNvPr id="106797" name="Text Box 301"/>
          <p:cNvSpPr txBox="1">
            <a:spLocks noChangeArrowheads="1"/>
          </p:cNvSpPr>
          <p:nvPr/>
        </p:nvSpPr>
        <p:spPr bwMode="auto">
          <a:xfrm>
            <a:off x="4745009" y="5564024"/>
            <a:ext cx="2895063" cy="830997"/>
          </a:xfrm>
          <a:prstGeom prst="rect">
            <a:avLst/>
          </a:prstGeom>
          <a:solidFill>
            <a:srgbClr val="FFFFFF"/>
          </a:solidFill>
          <a:ln w="38100" cmpd="dbl">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dirty="0">
                <a:latin typeface="Gabriola" panose="04040605051002020D02" pitchFamily="82" charset="0"/>
              </a:rPr>
              <a:t>Which do you think </a:t>
            </a:r>
          </a:p>
          <a:p>
            <a:pPr algn="ctr" eaLnBrk="1" hangingPunct="1">
              <a:spcBef>
                <a:spcPct val="0"/>
              </a:spcBef>
              <a:buFontTx/>
              <a:buNone/>
            </a:pPr>
            <a:r>
              <a:rPr lang="en-US" altLang="en-US" sz="2400" dirty="0">
                <a:latin typeface="Gabriola" panose="04040605051002020D02" pitchFamily="82" charset="0"/>
              </a:rPr>
              <a:t>is more dense? Why?</a:t>
            </a:r>
          </a:p>
        </p:txBody>
      </p:sp>
      <p:grpSp>
        <p:nvGrpSpPr>
          <p:cNvPr id="6" name="Group 5"/>
          <p:cNvGrpSpPr/>
          <p:nvPr/>
        </p:nvGrpSpPr>
        <p:grpSpPr>
          <a:xfrm>
            <a:off x="6233557" y="934376"/>
            <a:ext cx="2910443" cy="2337288"/>
            <a:chOff x="8048728" y="901700"/>
            <a:chExt cx="3880590" cy="3116384"/>
          </a:xfrm>
        </p:grpSpPr>
        <p:sp>
          <p:nvSpPr>
            <p:cNvPr id="172" name="AutoShape 4"/>
            <p:cNvSpPr>
              <a:spLocks noChangeArrowheads="1"/>
            </p:cNvSpPr>
            <p:nvPr/>
          </p:nvSpPr>
          <p:spPr bwMode="auto">
            <a:xfrm>
              <a:off x="8048728" y="901700"/>
              <a:ext cx="3880590" cy="3009900"/>
            </a:xfrm>
            <a:prstGeom prst="triangle">
              <a:avLst>
                <a:gd name="adj" fmla="val 50000"/>
              </a:avLst>
            </a:prstGeom>
            <a:solidFill>
              <a:schemeClr val="bg1"/>
            </a:solidFill>
            <a:ln w="2857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174" name="Line 8"/>
            <p:cNvSpPr>
              <a:spLocks noChangeShapeType="1"/>
            </p:cNvSpPr>
            <p:nvPr/>
          </p:nvSpPr>
          <p:spPr bwMode="auto">
            <a:xfrm>
              <a:off x="8904741" y="2729139"/>
              <a:ext cx="211149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175" name="Text Box 9"/>
            <p:cNvSpPr txBox="1">
              <a:spLocks noChangeArrowheads="1"/>
            </p:cNvSpPr>
            <p:nvPr/>
          </p:nvSpPr>
          <p:spPr bwMode="auto">
            <a:xfrm>
              <a:off x="10427172" y="3059211"/>
              <a:ext cx="5796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dirty="0">
                  <a:latin typeface="Comic Sans MS" panose="030F0702030302020204" pitchFamily="66" charset="0"/>
                </a:rPr>
                <a:t>V</a:t>
              </a:r>
            </a:p>
          </p:txBody>
        </p:sp>
        <p:sp>
          <p:nvSpPr>
            <p:cNvPr id="176" name="Text Box 10"/>
            <p:cNvSpPr txBox="1">
              <a:spLocks noChangeArrowheads="1"/>
            </p:cNvSpPr>
            <p:nvPr/>
          </p:nvSpPr>
          <p:spPr bwMode="auto">
            <a:xfrm>
              <a:off x="9667140" y="1575749"/>
              <a:ext cx="6437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dirty="0">
                  <a:latin typeface="Comic Sans MS" panose="030F0702030302020204" pitchFamily="66" charset="0"/>
                </a:rPr>
                <a:t>m</a:t>
              </a:r>
            </a:p>
          </p:txBody>
        </p:sp>
        <p:sp>
          <p:nvSpPr>
            <p:cNvPr id="177" name="Text Box 11"/>
            <p:cNvSpPr txBox="1">
              <a:spLocks noChangeArrowheads="1"/>
            </p:cNvSpPr>
            <p:nvPr/>
          </p:nvSpPr>
          <p:spPr bwMode="auto">
            <a:xfrm>
              <a:off x="9549994" y="1771315"/>
              <a:ext cx="68651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0350" dirty="0">
                  <a:latin typeface="Comic Sans MS" panose="030F0702030302020204" pitchFamily="66" charset="0"/>
                </a:rPr>
                <a:t>.</a:t>
              </a:r>
            </a:p>
          </p:txBody>
        </p:sp>
        <p:grpSp>
          <p:nvGrpSpPr>
            <p:cNvPr id="5" name="Group 4"/>
            <p:cNvGrpSpPr/>
            <p:nvPr/>
          </p:nvGrpSpPr>
          <p:grpSpPr>
            <a:xfrm>
              <a:off x="8755527" y="3054618"/>
              <a:ext cx="741878" cy="738664"/>
              <a:chOff x="8691332" y="4061648"/>
              <a:chExt cx="741878" cy="738664"/>
            </a:xfrm>
          </p:grpSpPr>
          <p:sp>
            <p:nvSpPr>
              <p:cNvPr id="173" name="Text Box 7"/>
              <p:cNvSpPr txBox="1">
                <a:spLocks noChangeArrowheads="1"/>
              </p:cNvSpPr>
              <p:nvPr/>
            </p:nvSpPr>
            <p:spPr bwMode="auto">
              <a:xfrm>
                <a:off x="8754281" y="4061648"/>
                <a:ext cx="6159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000" dirty="0">
                    <a:latin typeface="Comic Sans MS" panose="030F0702030302020204" pitchFamily="66" charset="0"/>
                  </a:rPr>
                  <a:t>D</a:t>
                </a:r>
              </a:p>
            </p:txBody>
          </p:sp>
          <p:sp>
            <p:nvSpPr>
              <p:cNvPr id="178" name="Oval 12"/>
              <p:cNvSpPr>
                <a:spLocks noChangeArrowheads="1"/>
              </p:cNvSpPr>
              <p:nvPr/>
            </p:nvSpPr>
            <p:spPr bwMode="auto">
              <a:xfrm>
                <a:off x="8691332" y="4097478"/>
                <a:ext cx="741878" cy="644979"/>
              </a:xfrm>
              <a:prstGeom prst="ellipse">
                <a:avLst/>
              </a:prstGeom>
              <a:solidFill>
                <a:schemeClr val="tx2">
                  <a:alpha val="49019"/>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grpSp>
        <p:sp>
          <p:nvSpPr>
            <p:cNvPr id="179" name="Oval 14"/>
            <p:cNvSpPr>
              <a:spLocks noChangeArrowheads="1"/>
            </p:cNvSpPr>
            <p:nvPr/>
          </p:nvSpPr>
          <p:spPr bwMode="auto">
            <a:xfrm>
              <a:off x="10358189" y="3054618"/>
              <a:ext cx="741878" cy="644979"/>
            </a:xfrm>
            <a:prstGeom prst="ellipse">
              <a:avLst/>
            </a:prstGeom>
            <a:solidFill>
              <a:schemeClr val="tx2">
                <a:alpha val="49019"/>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sp>
          <p:nvSpPr>
            <p:cNvPr id="180" name="Oval 16"/>
            <p:cNvSpPr>
              <a:spLocks noChangeArrowheads="1"/>
            </p:cNvSpPr>
            <p:nvPr/>
          </p:nvSpPr>
          <p:spPr bwMode="auto">
            <a:xfrm>
              <a:off x="9580506" y="1663888"/>
              <a:ext cx="741878" cy="644979"/>
            </a:xfrm>
            <a:prstGeom prst="ellipse">
              <a:avLst/>
            </a:prstGeom>
            <a:solidFill>
              <a:schemeClr val="tx2">
                <a:alpha val="49019"/>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Comic Sans MS" panose="030F0702030302020204" pitchFamily="66" charset="0"/>
              </a:endParaRPr>
            </a:p>
          </p:txBody>
        </p:sp>
      </p:grpSp>
      <p:grpSp>
        <p:nvGrpSpPr>
          <p:cNvPr id="35" name="SMARTInkShape-Group22"/>
          <p:cNvGrpSpPr/>
          <p:nvPr/>
        </p:nvGrpSpPr>
        <p:grpSpPr>
          <a:xfrm>
            <a:off x="6707777" y="1338943"/>
            <a:ext cx="443866" cy="215538"/>
            <a:chOff x="6707777" y="1338943"/>
            <a:chExt cx="443866" cy="215538"/>
          </a:xfrm>
        </p:grpSpPr>
        <p:sp>
          <p:nvSpPr>
            <p:cNvPr id="33" name="SMARTInkShape-33"/>
            <p:cNvSpPr/>
            <p:nvPr/>
          </p:nvSpPr>
          <p:spPr>
            <a:xfrm>
              <a:off x="6707777" y="1338943"/>
              <a:ext cx="443866" cy="215538"/>
            </a:xfrm>
            <a:custGeom>
              <a:avLst/>
              <a:gdLst/>
              <a:ahLst/>
              <a:cxnLst/>
              <a:rect l="0" t="0" r="0" b="0"/>
              <a:pathLst>
                <a:path w="443866" h="215538">
                  <a:moveTo>
                    <a:pt x="0" y="189411"/>
                  </a:moveTo>
                  <a:lnTo>
                    <a:pt x="5624" y="195035"/>
                  </a:lnTo>
                  <a:lnTo>
                    <a:pt x="9730" y="195674"/>
                  </a:lnTo>
                  <a:lnTo>
                    <a:pt x="41105" y="195941"/>
                  </a:lnTo>
                  <a:lnTo>
                    <a:pt x="68771" y="195943"/>
                  </a:lnTo>
                  <a:lnTo>
                    <a:pt x="79188" y="196668"/>
                  </a:lnTo>
                  <a:lnTo>
                    <a:pt x="107286" y="201869"/>
                  </a:lnTo>
                  <a:lnTo>
                    <a:pt x="137526" y="202394"/>
                  </a:lnTo>
                  <a:lnTo>
                    <a:pt x="164696" y="204399"/>
                  </a:lnTo>
                  <a:lnTo>
                    <a:pt x="196128" y="208399"/>
                  </a:lnTo>
                  <a:lnTo>
                    <a:pt x="225157" y="208926"/>
                  </a:lnTo>
                  <a:lnTo>
                    <a:pt x="255132" y="214165"/>
                  </a:lnTo>
                  <a:lnTo>
                    <a:pt x="286712" y="215356"/>
                  </a:lnTo>
                  <a:lnTo>
                    <a:pt x="314423" y="215513"/>
                  </a:lnTo>
                  <a:lnTo>
                    <a:pt x="344351" y="215534"/>
                  </a:lnTo>
                  <a:lnTo>
                    <a:pt x="376540" y="215537"/>
                  </a:lnTo>
                  <a:lnTo>
                    <a:pt x="406740" y="215537"/>
                  </a:lnTo>
                  <a:lnTo>
                    <a:pt x="436371" y="209029"/>
                  </a:lnTo>
                  <a:lnTo>
                    <a:pt x="436783" y="208296"/>
                  </a:lnTo>
                  <a:lnTo>
                    <a:pt x="437498" y="203384"/>
                  </a:lnTo>
                  <a:lnTo>
                    <a:pt x="439492" y="202879"/>
                  </a:lnTo>
                  <a:lnTo>
                    <a:pt x="441040" y="202744"/>
                  </a:lnTo>
                  <a:lnTo>
                    <a:pt x="442073" y="201928"/>
                  </a:lnTo>
                  <a:lnTo>
                    <a:pt x="443220" y="199087"/>
                  </a:lnTo>
                  <a:lnTo>
                    <a:pt x="443865" y="193407"/>
                  </a:lnTo>
                  <a:lnTo>
                    <a:pt x="443229" y="192075"/>
                  </a:lnTo>
                  <a:lnTo>
                    <a:pt x="442080" y="191187"/>
                  </a:lnTo>
                  <a:lnTo>
                    <a:pt x="440591" y="190595"/>
                  </a:lnTo>
                  <a:lnTo>
                    <a:pt x="439595" y="189475"/>
                  </a:lnTo>
                  <a:lnTo>
                    <a:pt x="438490" y="186295"/>
                  </a:lnTo>
                  <a:lnTo>
                    <a:pt x="436932" y="171939"/>
                  </a:lnTo>
                  <a:lnTo>
                    <a:pt x="433132" y="164721"/>
                  </a:lnTo>
                  <a:lnTo>
                    <a:pt x="430959" y="154438"/>
                  </a:lnTo>
                  <a:lnTo>
                    <a:pt x="426041" y="146472"/>
                  </a:lnTo>
                  <a:lnTo>
                    <a:pt x="415745" y="135062"/>
                  </a:lnTo>
                  <a:lnTo>
                    <a:pt x="413375" y="128728"/>
                  </a:lnTo>
                  <a:lnTo>
                    <a:pt x="411597" y="121801"/>
                  </a:lnTo>
                  <a:lnTo>
                    <a:pt x="404542" y="111441"/>
                  </a:lnTo>
                  <a:lnTo>
                    <a:pt x="380269" y="80012"/>
                  </a:lnTo>
                  <a:lnTo>
                    <a:pt x="370703" y="69588"/>
                  </a:lnTo>
                  <a:lnTo>
                    <a:pt x="365773" y="61581"/>
                  </a:lnTo>
                  <a:lnTo>
                    <a:pt x="359476" y="56882"/>
                  </a:lnTo>
                  <a:lnTo>
                    <a:pt x="357216" y="53887"/>
                  </a:lnTo>
                  <a:lnTo>
                    <a:pt x="349824" y="37943"/>
                  </a:lnTo>
                  <a:lnTo>
                    <a:pt x="335965" y="21826"/>
                  </a:lnTo>
                  <a:lnTo>
                    <a:pt x="331733" y="13073"/>
                  </a:lnTo>
                  <a:lnTo>
                    <a:pt x="328866" y="8713"/>
                  </a:lnTo>
                  <a:lnTo>
                    <a:pt x="326571"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4"/>
            <p:cNvSpPr/>
            <p:nvPr/>
          </p:nvSpPr>
          <p:spPr>
            <a:xfrm>
              <a:off x="6714308" y="1423851"/>
              <a:ext cx="313510" cy="84910"/>
            </a:xfrm>
            <a:custGeom>
              <a:avLst/>
              <a:gdLst/>
              <a:ahLst/>
              <a:cxnLst/>
              <a:rect l="0" t="0" r="0" b="0"/>
              <a:pathLst>
                <a:path w="313510" h="84910">
                  <a:moveTo>
                    <a:pt x="0" y="0"/>
                  </a:moveTo>
                  <a:lnTo>
                    <a:pt x="15353" y="0"/>
                  </a:lnTo>
                  <a:lnTo>
                    <a:pt x="25273" y="3468"/>
                  </a:lnTo>
                  <a:lnTo>
                    <a:pt x="38791" y="11298"/>
                  </a:lnTo>
                  <a:lnTo>
                    <a:pt x="67732" y="19646"/>
                  </a:lnTo>
                  <a:lnTo>
                    <a:pt x="86891" y="24631"/>
                  </a:lnTo>
                  <a:lnTo>
                    <a:pt x="103155" y="27618"/>
                  </a:lnTo>
                  <a:lnTo>
                    <a:pt x="134904" y="41453"/>
                  </a:lnTo>
                  <a:lnTo>
                    <a:pt x="166184" y="49959"/>
                  </a:lnTo>
                  <a:lnTo>
                    <a:pt x="197515" y="56539"/>
                  </a:lnTo>
                  <a:lnTo>
                    <a:pt x="228565" y="63821"/>
                  </a:lnTo>
                  <a:lnTo>
                    <a:pt x="241653" y="66807"/>
                  </a:lnTo>
                  <a:lnTo>
                    <a:pt x="254723" y="70353"/>
                  </a:lnTo>
                  <a:lnTo>
                    <a:pt x="275772" y="72375"/>
                  </a:lnTo>
                  <a:lnTo>
                    <a:pt x="288744" y="76977"/>
                  </a:lnTo>
                  <a:lnTo>
                    <a:pt x="298135" y="78101"/>
                  </a:lnTo>
                  <a:lnTo>
                    <a:pt x="313509" y="8490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SMARTInkShape-35"/>
          <p:cNvSpPr/>
          <p:nvPr/>
        </p:nvSpPr>
        <p:spPr>
          <a:xfrm>
            <a:off x="515983" y="1822269"/>
            <a:ext cx="3749041" cy="71846"/>
          </a:xfrm>
          <a:custGeom>
            <a:avLst/>
            <a:gdLst/>
            <a:ahLst/>
            <a:cxnLst/>
            <a:rect l="0" t="0" r="0" b="0"/>
            <a:pathLst>
              <a:path w="3749041" h="71846">
                <a:moveTo>
                  <a:pt x="0" y="39188"/>
                </a:moveTo>
                <a:lnTo>
                  <a:pt x="31085" y="39188"/>
                </a:lnTo>
                <a:lnTo>
                  <a:pt x="60168" y="39188"/>
                </a:lnTo>
                <a:lnTo>
                  <a:pt x="89344" y="39188"/>
                </a:lnTo>
                <a:lnTo>
                  <a:pt x="112980" y="37253"/>
                </a:lnTo>
                <a:lnTo>
                  <a:pt x="145224" y="33060"/>
                </a:lnTo>
                <a:lnTo>
                  <a:pt x="177845" y="32692"/>
                </a:lnTo>
                <a:lnTo>
                  <a:pt x="210499" y="32660"/>
                </a:lnTo>
                <a:lnTo>
                  <a:pt x="241134" y="32657"/>
                </a:lnTo>
                <a:lnTo>
                  <a:pt x="268722" y="32657"/>
                </a:lnTo>
                <a:lnTo>
                  <a:pt x="298633" y="32657"/>
                </a:lnTo>
                <a:lnTo>
                  <a:pt x="327918" y="32657"/>
                </a:lnTo>
                <a:lnTo>
                  <a:pt x="357989" y="34592"/>
                </a:lnTo>
                <a:lnTo>
                  <a:pt x="385109" y="38280"/>
                </a:lnTo>
                <a:lnTo>
                  <a:pt x="411431" y="39009"/>
                </a:lnTo>
                <a:lnTo>
                  <a:pt x="437596" y="39152"/>
                </a:lnTo>
                <a:lnTo>
                  <a:pt x="457197" y="41113"/>
                </a:lnTo>
                <a:lnTo>
                  <a:pt x="486792" y="44810"/>
                </a:lnTo>
                <a:lnTo>
                  <a:pt x="516103" y="45540"/>
                </a:lnTo>
                <a:lnTo>
                  <a:pt x="547158" y="47619"/>
                </a:lnTo>
                <a:lnTo>
                  <a:pt x="577940" y="51336"/>
                </a:lnTo>
                <a:lnTo>
                  <a:pt x="603364" y="51980"/>
                </a:lnTo>
                <a:lnTo>
                  <a:pt x="633472" y="52197"/>
                </a:lnTo>
                <a:lnTo>
                  <a:pt x="658120" y="52235"/>
                </a:lnTo>
                <a:lnTo>
                  <a:pt x="690519" y="52248"/>
                </a:lnTo>
                <a:lnTo>
                  <a:pt x="721566" y="52250"/>
                </a:lnTo>
                <a:lnTo>
                  <a:pt x="747036" y="55718"/>
                </a:lnTo>
                <a:lnTo>
                  <a:pt x="772967" y="57875"/>
                </a:lnTo>
                <a:lnTo>
                  <a:pt x="799035" y="58513"/>
                </a:lnTo>
                <a:lnTo>
                  <a:pt x="829362" y="58729"/>
                </a:lnTo>
                <a:lnTo>
                  <a:pt x="854772" y="58767"/>
                </a:lnTo>
                <a:lnTo>
                  <a:pt x="883508" y="58778"/>
                </a:lnTo>
                <a:lnTo>
                  <a:pt x="915394" y="58781"/>
                </a:lnTo>
                <a:lnTo>
                  <a:pt x="940820" y="58782"/>
                </a:lnTo>
                <a:lnTo>
                  <a:pt x="966739" y="58782"/>
                </a:lnTo>
                <a:lnTo>
                  <a:pt x="992803" y="58782"/>
                </a:lnTo>
                <a:lnTo>
                  <a:pt x="1020845" y="58782"/>
                </a:lnTo>
                <a:lnTo>
                  <a:pt x="1050200" y="58782"/>
                </a:lnTo>
                <a:lnTo>
                  <a:pt x="1077283" y="58782"/>
                </a:lnTo>
                <a:lnTo>
                  <a:pt x="1103692" y="58782"/>
                </a:lnTo>
                <a:lnTo>
                  <a:pt x="1131837" y="58782"/>
                </a:lnTo>
                <a:lnTo>
                  <a:pt x="1161222" y="58782"/>
                </a:lnTo>
                <a:lnTo>
                  <a:pt x="1190249" y="58782"/>
                </a:lnTo>
                <a:lnTo>
                  <a:pt x="1219895" y="58782"/>
                </a:lnTo>
                <a:lnTo>
                  <a:pt x="1247063" y="58782"/>
                </a:lnTo>
                <a:lnTo>
                  <a:pt x="1273498" y="60718"/>
                </a:lnTo>
                <a:lnTo>
                  <a:pt x="1299715" y="63952"/>
                </a:lnTo>
                <a:lnTo>
                  <a:pt x="1327804" y="64910"/>
                </a:lnTo>
                <a:lnTo>
                  <a:pt x="1357172" y="65194"/>
                </a:lnTo>
                <a:lnTo>
                  <a:pt x="1384258" y="65278"/>
                </a:lnTo>
                <a:lnTo>
                  <a:pt x="1412604" y="65303"/>
                </a:lnTo>
                <a:lnTo>
                  <a:pt x="1442048" y="65311"/>
                </a:lnTo>
                <a:lnTo>
                  <a:pt x="1469157" y="65313"/>
                </a:lnTo>
                <a:lnTo>
                  <a:pt x="1497510" y="65314"/>
                </a:lnTo>
                <a:lnTo>
                  <a:pt x="1526956" y="67249"/>
                </a:lnTo>
                <a:lnTo>
                  <a:pt x="1554066" y="70483"/>
                </a:lnTo>
                <a:lnTo>
                  <a:pt x="1580483" y="71442"/>
                </a:lnTo>
                <a:lnTo>
                  <a:pt x="1608630" y="71725"/>
                </a:lnTo>
                <a:lnTo>
                  <a:pt x="1638016" y="71810"/>
                </a:lnTo>
                <a:lnTo>
                  <a:pt x="1665108" y="71835"/>
                </a:lnTo>
                <a:lnTo>
                  <a:pt x="1693454" y="71842"/>
                </a:lnTo>
                <a:lnTo>
                  <a:pt x="1722899" y="71844"/>
                </a:lnTo>
                <a:lnTo>
                  <a:pt x="1750008" y="71845"/>
                </a:lnTo>
                <a:lnTo>
                  <a:pt x="1776426" y="71845"/>
                </a:lnTo>
                <a:lnTo>
                  <a:pt x="1802637" y="71845"/>
                </a:lnTo>
                <a:lnTo>
                  <a:pt x="1830724" y="71845"/>
                </a:lnTo>
                <a:lnTo>
                  <a:pt x="1862027" y="71845"/>
                </a:lnTo>
                <a:lnTo>
                  <a:pt x="1892348" y="71845"/>
                </a:lnTo>
                <a:lnTo>
                  <a:pt x="1919716" y="71845"/>
                </a:lnTo>
                <a:lnTo>
                  <a:pt x="1946211" y="71845"/>
                </a:lnTo>
                <a:lnTo>
                  <a:pt x="1974381" y="71845"/>
                </a:lnTo>
                <a:lnTo>
                  <a:pt x="2003773" y="71845"/>
                </a:lnTo>
                <a:lnTo>
                  <a:pt x="2030867" y="71845"/>
                </a:lnTo>
                <a:lnTo>
                  <a:pt x="2059214" y="71845"/>
                </a:lnTo>
                <a:lnTo>
                  <a:pt x="2088659" y="71845"/>
                </a:lnTo>
                <a:lnTo>
                  <a:pt x="2115769" y="69910"/>
                </a:lnTo>
                <a:lnTo>
                  <a:pt x="2134141" y="68082"/>
                </a:lnTo>
                <a:lnTo>
                  <a:pt x="2164885" y="69682"/>
                </a:lnTo>
                <a:lnTo>
                  <a:pt x="2196250" y="66931"/>
                </a:lnTo>
                <a:lnTo>
                  <a:pt x="2224976" y="65793"/>
                </a:lnTo>
                <a:lnTo>
                  <a:pt x="2255421" y="64730"/>
                </a:lnTo>
                <a:lnTo>
                  <a:pt x="2283874" y="60867"/>
                </a:lnTo>
                <a:lnTo>
                  <a:pt x="2314237" y="59400"/>
                </a:lnTo>
                <a:lnTo>
                  <a:pt x="2342667" y="58965"/>
                </a:lnTo>
                <a:lnTo>
                  <a:pt x="2373023" y="58837"/>
                </a:lnTo>
                <a:lnTo>
                  <a:pt x="2401451" y="58799"/>
                </a:lnTo>
                <a:lnTo>
                  <a:pt x="2432532" y="58061"/>
                </a:lnTo>
                <a:lnTo>
                  <a:pt x="2463996" y="54295"/>
                </a:lnTo>
                <a:lnTo>
                  <a:pt x="2492752" y="52857"/>
                </a:lnTo>
                <a:lnTo>
                  <a:pt x="2523205" y="52431"/>
                </a:lnTo>
                <a:lnTo>
                  <a:pt x="2551661" y="51578"/>
                </a:lnTo>
                <a:lnTo>
                  <a:pt x="2582751" y="47778"/>
                </a:lnTo>
                <a:lnTo>
                  <a:pt x="2614944" y="46330"/>
                </a:lnTo>
                <a:lnTo>
                  <a:pt x="2647463" y="45900"/>
                </a:lnTo>
                <a:lnTo>
                  <a:pt x="2679354" y="45047"/>
                </a:lnTo>
                <a:lnTo>
                  <a:pt x="2708236" y="41247"/>
                </a:lnTo>
                <a:lnTo>
                  <a:pt x="2739452" y="39798"/>
                </a:lnTo>
                <a:lnTo>
                  <a:pt x="2770956" y="38643"/>
                </a:lnTo>
                <a:lnTo>
                  <a:pt x="2799724" y="34753"/>
                </a:lnTo>
                <a:lnTo>
                  <a:pt x="2830181" y="33278"/>
                </a:lnTo>
                <a:lnTo>
                  <a:pt x="2857912" y="32841"/>
                </a:lnTo>
                <a:lnTo>
                  <a:pt x="2885240" y="31985"/>
                </a:lnTo>
                <a:lnTo>
                  <a:pt x="2915995" y="28184"/>
                </a:lnTo>
                <a:lnTo>
                  <a:pt x="2947363" y="26735"/>
                </a:lnTo>
                <a:lnTo>
                  <a:pt x="2976090" y="26306"/>
                </a:lnTo>
                <a:lnTo>
                  <a:pt x="3006535" y="26179"/>
                </a:lnTo>
                <a:lnTo>
                  <a:pt x="3034988" y="25415"/>
                </a:lnTo>
                <a:lnTo>
                  <a:pt x="3065352" y="21641"/>
                </a:lnTo>
                <a:lnTo>
                  <a:pt x="3093055" y="19475"/>
                </a:lnTo>
                <a:lnTo>
                  <a:pt x="3120374" y="15285"/>
                </a:lnTo>
                <a:lnTo>
                  <a:pt x="3150402" y="13721"/>
                </a:lnTo>
                <a:lnTo>
                  <a:pt x="3178731" y="13258"/>
                </a:lnTo>
                <a:lnTo>
                  <a:pt x="3209058" y="12395"/>
                </a:lnTo>
                <a:lnTo>
                  <a:pt x="3236751" y="8591"/>
                </a:lnTo>
                <a:lnTo>
                  <a:pt x="3262616" y="7141"/>
                </a:lnTo>
                <a:lnTo>
                  <a:pt x="3295098" y="6651"/>
                </a:lnTo>
                <a:lnTo>
                  <a:pt x="3323527" y="4631"/>
                </a:lnTo>
                <a:lnTo>
                  <a:pt x="3355672" y="914"/>
                </a:lnTo>
                <a:lnTo>
                  <a:pt x="3387476" y="180"/>
                </a:lnTo>
                <a:lnTo>
                  <a:pt x="3417411" y="35"/>
                </a:lnTo>
                <a:lnTo>
                  <a:pt x="3447596" y="7"/>
                </a:lnTo>
                <a:lnTo>
                  <a:pt x="3475248" y="1"/>
                </a:lnTo>
                <a:lnTo>
                  <a:pt x="3505976" y="0"/>
                </a:lnTo>
                <a:lnTo>
                  <a:pt x="3533226" y="0"/>
                </a:lnTo>
                <a:lnTo>
                  <a:pt x="3564188" y="0"/>
                </a:lnTo>
                <a:lnTo>
                  <a:pt x="3592886" y="0"/>
                </a:lnTo>
                <a:lnTo>
                  <a:pt x="3621554" y="0"/>
                </a:lnTo>
                <a:lnTo>
                  <a:pt x="3649547" y="0"/>
                </a:lnTo>
                <a:lnTo>
                  <a:pt x="3681460" y="0"/>
                </a:lnTo>
                <a:lnTo>
                  <a:pt x="3713523" y="0"/>
                </a:lnTo>
                <a:lnTo>
                  <a:pt x="374904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6"/>
          <p:cNvSpPr/>
          <p:nvPr/>
        </p:nvSpPr>
        <p:spPr>
          <a:xfrm>
            <a:off x="529046" y="1430383"/>
            <a:ext cx="5414555" cy="26126"/>
          </a:xfrm>
          <a:custGeom>
            <a:avLst/>
            <a:gdLst/>
            <a:ahLst/>
            <a:cxnLst/>
            <a:rect l="0" t="0" r="0" b="0"/>
            <a:pathLst>
              <a:path w="5414555" h="26126">
                <a:moveTo>
                  <a:pt x="0" y="26125"/>
                </a:moveTo>
                <a:lnTo>
                  <a:pt x="19038" y="24190"/>
                </a:lnTo>
                <a:lnTo>
                  <a:pt x="32410" y="22363"/>
                </a:lnTo>
                <a:lnTo>
                  <a:pt x="56798" y="23232"/>
                </a:lnTo>
                <a:lnTo>
                  <a:pt x="86622" y="19689"/>
                </a:lnTo>
                <a:lnTo>
                  <a:pt x="118751" y="19596"/>
                </a:lnTo>
                <a:lnTo>
                  <a:pt x="148402" y="19594"/>
                </a:lnTo>
                <a:lnTo>
                  <a:pt x="154977" y="17659"/>
                </a:lnTo>
                <a:lnTo>
                  <a:pt x="161044" y="15106"/>
                </a:lnTo>
                <a:lnTo>
                  <a:pt x="189535" y="13182"/>
                </a:lnTo>
                <a:lnTo>
                  <a:pt x="219762" y="13067"/>
                </a:lnTo>
                <a:lnTo>
                  <a:pt x="248508" y="13063"/>
                </a:lnTo>
                <a:lnTo>
                  <a:pt x="280742" y="13063"/>
                </a:lnTo>
                <a:lnTo>
                  <a:pt x="311325" y="13063"/>
                </a:lnTo>
                <a:lnTo>
                  <a:pt x="342537" y="13063"/>
                </a:lnTo>
                <a:lnTo>
                  <a:pt x="373863" y="13063"/>
                </a:lnTo>
                <a:lnTo>
                  <a:pt x="405030" y="13063"/>
                </a:lnTo>
                <a:lnTo>
                  <a:pt x="437483" y="13063"/>
                </a:lnTo>
                <a:lnTo>
                  <a:pt x="468890" y="13063"/>
                </a:lnTo>
                <a:lnTo>
                  <a:pt x="498203" y="13063"/>
                </a:lnTo>
                <a:lnTo>
                  <a:pt x="528631" y="13063"/>
                </a:lnTo>
                <a:lnTo>
                  <a:pt x="555977" y="13788"/>
                </a:lnTo>
                <a:lnTo>
                  <a:pt x="584467" y="18686"/>
                </a:lnTo>
                <a:lnTo>
                  <a:pt x="607323" y="18689"/>
                </a:lnTo>
                <a:lnTo>
                  <a:pt x="636251" y="13652"/>
                </a:lnTo>
                <a:lnTo>
                  <a:pt x="668485" y="13114"/>
                </a:lnTo>
                <a:lnTo>
                  <a:pt x="699162" y="13070"/>
                </a:lnTo>
                <a:lnTo>
                  <a:pt x="729624" y="13063"/>
                </a:lnTo>
                <a:lnTo>
                  <a:pt x="759415" y="13063"/>
                </a:lnTo>
                <a:lnTo>
                  <a:pt x="789810" y="13063"/>
                </a:lnTo>
                <a:lnTo>
                  <a:pt x="817367" y="13063"/>
                </a:lnTo>
                <a:lnTo>
                  <a:pt x="844039" y="13063"/>
                </a:lnTo>
                <a:lnTo>
                  <a:pt x="874681" y="13063"/>
                </a:lnTo>
                <a:lnTo>
                  <a:pt x="902270" y="13063"/>
                </a:lnTo>
                <a:lnTo>
                  <a:pt x="928947" y="13063"/>
                </a:lnTo>
                <a:lnTo>
                  <a:pt x="960315" y="13063"/>
                </a:lnTo>
                <a:lnTo>
                  <a:pt x="989335" y="13063"/>
                </a:lnTo>
                <a:lnTo>
                  <a:pt x="1019309" y="7893"/>
                </a:lnTo>
                <a:lnTo>
                  <a:pt x="1051613" y="6711"/>
                </a:lnTo>
                <a:lnTo>
                  <a:pt x="1083502" y="6567"/>
                </a:lnTo>
                <a:lnTo>
                  <a:pt x="1110856" y="6542"/>
                </a:lnTo>
                <a:lnTo>
                  <a:pt x="1143067" y="6533"/>
                </a:lnTo>
                <a:lnTo>
                  <a:pt x="1169139" y="4596"/>
                </a:lnTo>
                <a:lnTo>
                  <a:pt x="1201784" y="605"/>
                </a:lnTo>
                <a:lnTo>
                  <a:pt x="1234440" y="80"/>
                </a:lnTo>
                <a:lnTo>
                  <a:pt x="1267097" y="10"/>
                </a:lnTo>
                <a:lnTo>
                  <a:pt x="1299754" y="1"/>
                </a:lnTo>
                <a:lnTo>
                  <a:pt x="1332411" y="0"/>
                </a:lnTo>
                <a:lnTo>
                  <a:pt x="1362300" y="0"/>
                </a:lnTo>
                <a:lnTo>
                  <a:pt x="1391833" y="0"/>
                </a:lnTo>
                <a:lnTo>
                  <a:pt x="1421209" y="0"/>
                </a:lnTo>
                <a:lnTo>
                  <a:pt x="1446364" y="0"/>
                </a:lnTo>
                <a:lnTo>
                  <a:pt x="1475389" y="0"/>
                </a:lnTo>
                <a:lnTo>
                  <a:pt x="1502087" y="0"/>
                </a:lnTo>
                <a:lnTo>
                  <a:pt x="1528326" y="0"/>
                </a:lnTo>
                <a:lnTo>
                  <a:pt x="1554474" y="0"/>
                </a:lnTo>
                <a:lnTo>
                  <a:pt x="1584367" y="0"/>
                </a:lnTo>
                <a:lnTo>
                  <a:pt x="1609624" y="0"/>
                </a:lnTo>
                <a:lnTo>
                  <a:pt x="1638670" y="0"/>
                </a:lnTo>
                <a:lnTo>
                  <a:pt x="1665372" y="0"/>
                </a:lnTo>
                <a:lnTo>
                  <a:pt x="1691612" y="0"/>
                </a:lnTo>
                <a:lnTo>
                  <a:pt x="1717760" y="0"/>
                </a:lnTo>
                <a:lnTo>
                  <a:pt x="1748379" y="725"/>
                </a:lnTo>
                <a:lnTo>
                  <a:pt x="1779343" y="5623"/>
                </a:lnTo>
                <a:lnTo>
                  <a:pt x="1807715" y="6352"/>
                </a:lnTo>
                <a:lnTo>
                  <a:pt x="1835037" y="6496"/>
                </a:lnTo>
                <a:lnTo>
                  <a:pt x="1861398" y="6524"/>
                </a:lnTo>
                <a:lnTo>
                  <a:pt x="1888297" y="6530"/>
                </a:lnTo>
                <a:lnTo>
                  <a:pt x="1918876" y="6531"/>
                </a:lnTo>
                <a:lnTo>
                  <a:pt x="1946096" y="6531"/>
                </a:lnTo>
                <a:lnTo>
                  <a:pt x="1976927" y="6531"/>
                </a:lnTo>
                <a:lnTo>
                  <a:pt x="2004734" y="6531"/>
                </a:lnTo>
                <a:lnTo>
                  <a:pt x="2034659" y="6531"/>
                </a:lnTo>
                <a:lnTo>
                  <a:pt x="2063310" y="6531"/>
                </a:lnTo>
                <a:lnTo>
                  <a:pt x="2089934" y="6531"/>
                </a:lnTo>
                <a:lnTo>
                  <a:pt x="2116158" y="6531"/>
                </a:lnTo>
                <a:lnTo>
                  <a:pt x="2146792" y="11020"/>
                </a:lnTo>
                <a:lnTo>
                  <a:pt x="2174561" y="12659"/>
                </a:lnTo>
                <a:lnTo>
                  <a:pt x="2204479" y="12983"/>
                </a:lnTo>
                <a:lnTo>
                  <a:pt x="2236631" y="13052"/>
                </a:lnTo>
                <a:lnTo>
                  <a:pt x="2265685" y="13061"/>
                </a:lnTo>
                <a:lnTo>
                  <a:pt x="2292389" y="13062"/>
                </a:lnTo>
                <a:lnTo>
                  <a:pt x="2320564" y="14998"/>
                </a:lnTo>
                <a:lnTo>
                  <a:pt x="2350401" y="18686"/>
                </a:lnTo>
                <a:lnTo>
                  <a:pt x="2377985" y="19415"/>
                </a:lnTo>
                <a:lnTo>
                  <a:pt x="2408699" y="19559"/>
                </a:lnTo>
                <a:lnTo>
                  <a:pt x="2439414" y="19587"/>
                </a:lnTo>
                <a:lnTo>
                  <a:pt x="2468945" y="19593"/>
                </a:lnTo>
                <a:lnTo>
                  <a:pt x="2500044" y="19594"/>
                </a:lnTo>
                <a:lnTo>
                  <a:pt x="2530834" y="19594"/>
                </a:lnTo>
                <a:lnTo>
                  <a:pt x="2560382" y="19594"/>
                </a:lnTo>
                <a:lnTo>
                  <a:pt x="2591484" y="19594"/>
                </a:lnTo>
                <a:lnTo>
                  <a:pt x="2622274" y="19594"/>
                </a:lnTo>
                <a:lnTo>
                  <a:pt x="2647700" y="19594"/>
                </a:lnTo>
                <a:lnTo>
                  <a:pt x="2677809" y="19594"/>
                </a:lnTo>
                <a:lnTo>
                  <a:pt x="2702457" y="19594"/>
                </a:lnTo>
                <a:lnTo>
                  <a:pt x="2734856" y="19594"/>
                </a:lnTo>
                <a:lnTo>
                  <a:pt x="2765904" y="19594"/>
                </a:lnTo>
                <a:lnTo>
                  <a:pt x="2796226" y="24083"/>
                </a:lnTo>
                <a:lnTo>
                  <a:pt x="2823823" y="25520"/>
                </a:lnTo>
                <a:lnTo>
                  <a:pt x="2855323" y="26006"/>
                </a:lnTo>
                <a:lnTo>
                  <a:pt x="2880682" y="26090"/>
                </a:lnTo>
                <a:lnTo>
                  <a:pt x="2911790" y="26119"/>
                </a:lnTo>
                <a:lnTo>
                  <a:pt x="2943389" y="26124"/>
                </a:lnTo>
                <a:lnTo>
                  <a:pt x="2973283" y="26125"/>
                </a:lnTo>
                <a:lnTo>
                  <a:pt x="2998365" y="26125"/>
                </a:lnTo>
                <a:lnTo>
                  <a:pt x="3029379" y="26125"/>
                </a:lnTo>
                <a:lnTo>
                  <a:pt x="3061685" y="26125"/>
                </a:lnTo>
                <a:lnTo>
                  <a:pt x="3094084" y="26125"/>
                </a:lnTo>
                <a:lnTo>
                  <a:pt x="3125133" y="26125"/>
                </a:lnTo>
                <a:lnTo>
                  <a:pt x="3150602" y="26125"/>
                </a:lnTo>
                <a:lnTo>
                  <a:pt x="3180725" y="26125"/>
                </a:lnTo>
                <a:lnTo>
                  <a:pt x="3211942" y="26125"/>
                </a:lnTo>
                <a:lnTo>
                  <a:pt x="3242755" y="26125"/>
                </a:lnTo>
                <a:lnTo>
                  <a:pt x="3272306" y="26125"/>
                </a:lnTo>
                <a:lnTo>
                  <a:pt x="3296857" y="26125"/>
                </a:lnTo>
                <a:lnTo>
                  <a:pt x="3322516" y="26125"/>
                </a:lnTo>
                <a:lnTo>
                  <a:pt x="3347778" y="26125"/>
                </a:lnTo>
                <a:lnTo>
                  <a:pt x="3376186" y="26125"/>
                </a:lnTo>
                <a:lnTo>
                  <a:pt x="3406230" y="26125"/>
                </a:lnTo>
                <a:lnTo>
                  <a:pt x="3435629" y="26125"/>
                </a:lnTo>
                <a:lnTo>
                  <a:pt x="3460154" y="26125"/>
                </a:lnTo>
                <a:lnTo>
                  <a:pt x="3492512" y="26125"/>
                </a:lnTo>
                <a:lnTo>
                  <a:pt x="3523550" y="26125"/>
                </a:lnTo>
                <a:lnTo>
                  <a:pt x="3552421" y="26125"/>
                </a:lnTo>
                <a:lnTo>
                  <a:pt x="3581024" y="26125"/>
                </a:lnTo>
                <a:lnTo>
                  <a:pt x="3610945" y="26125"/>
                </a:lnTo>
                <a:lnTo>
                  <a:pt x="3642309" y="26125"/>
                </a:lnTo>
                <a:lnTo>
                  <a:pt x="3672158" y="26125"/>
                </a:lnTo>
                <a:lnTo>
                  <a:pt x="3702324" y="26125"/>
                </a:lnTo>
                <a:lnTo>
                  <a:pt x="3733737" y="26125"/>
                </a:lnTo>
                <a:lnTo>
                  <a:pt x="3763595" y="26125"/>
                </a:lnTo>
                <a:lnTo>
                  <a:pt x="3788670" y="26125"/>
                </a:lnTo>
                <a:lnTo>
                  <a:pt x="3819682" y="26125"/>
                </a:lnTo>
                <a:lnTo>
                  <a:pt x="3851262" y="26125"/>
                </a:lnTo>
                <a:lnTo>
                  <a:pt x="3881153" y="26125"/>
                </a:lnTo>
                <a:lnTo>
                  <a:pt x="3911328" y="26125"/>
                </a:lnTo>
                <a:lnTo>
                  <a:pt x="3943469" y="26125"/>
                </a:lnTo>
                <a:lnTo>
                  <a:pt x="3975836" y="26125"/>
                </a:lnTo>
                <a:lnTo>
                  <a:pt x="4006876" y="26125"/>
                </a:lnTo>
                <a:lnTo>
                  <a:pt x="4036473" y="26125"/>
                </a:lnTo>
                <a:lnTo>
                  <a:pt x="4061032" y="26125"/>
                </a:lnTo>
                <a:lnTo>
                  <a:pt x="4093401" y="26125"/>
                </a:lnTo>
                <a:lnTo>
                  <a:pt x="4124442" y="26125"/>
                </a:lnTo>
                <a:lnTo>
                  <a:pt x="4154039" y="26125"/>
                </a:lnTo>
                <a:lnTo>
                  <a:pt x="4185150" y="26125"/>
                </a:lnTo>
                <a:lnTo>
                  <a:pt x="4215943" y="26125"/>
                </a:lnTo>
                <a:lnTo>
                  <a:pt x="4241369" y="22658"/>
                </a:lnTo>
                <a:lnTo>
                  <a:pt x="4267286" y="20502"/>
                </a:lnTo>
                <a:lnTo>
                  <a:pt x="4293351" y="19863"/>
                </a:lnTo>
                <a:lnTo>
                  <a:pt x="4322950" y="19647"/>
                </a:lnTo>
                <a:lnTo>
                  <a:pt x="4351698" y="19605"/>
                </a:lnTo>
                <a:lnTo>
                  <a:pt x="4376580" y="19597"/>
                </a:lnTo>
                <a:lnTo>
                  <a:pt x="4407527" y="19595"/>
                </a:lnTo>
                <a:lnTo>
                  <a:pt x="4439819" y="19594"/>
                </a:lnTo>
                <a:lnTo>
                  <a:pt x="4472216" y="19594"/>
                </a:lnTo>
                <a:lnTo>
                  <a:pt x="4503264" y="19594"/>
                </a:lnTo>
                <a:lnTo>
                  <a:pt x="4532861" y="19594"/>
                </a:lnTo>
                <a:lnTo>
                  <a:pt x="4557420" y="19594"/>
                </a:lnTo>
                <a:lnTo>
                  <a:pt x="4589789" y="19594"/>
                </a:lnTo>
                <a:lnTo>
                  <a:pt x="4620830" y="19594"/>
                </a:lnTo>
                <a:lnTo>
                  <a:pt x="4646299" y="19594"/>
                </a:lnTo>
                <a:lnTo>
                  <a:pt x="4676422" y="19594"/>
                </a:lnTo>
                <a:lnTo>
                  <a:pt x="4701072" y="19594"/>
                </a:lnTo>
                <a:lnTo>
                  <a:pt x="4733472" y="21529"/>
                </a:lnTo>
                <a:lnTo>
                  <a:pt x="4764520" y="25218"/>
                </a:lnTo>
                <a:lnTo>
                  <a:pt x="4789989" y="25856"/>
                </a:lnTo>
                <a:lnTo>
                  <a:pt x="4820114" y="26072"/>
                </a:lnTo>
                <a:lnTo>
                  <a:pt x="4844764" y="26110"/>
                </a:lnTo>
                <a:lnTo>
                  <a:pt x="4870452" y="25395"/>
                </a:lnTo>
                <a:lnTo>
                  <a:pt x="4896448" y="21635"/>
                </a:lnTo>
                <a:lnTo>
                  <a:pt x="4921810" y="20199"/>
                </a:lnTo>
                <a:lnTo>
                  <a:pt x="4952187" y="19714"/>
                </a:lnTo>
                <a:lnTo>
                  <a:pt x="4982459" y="19618"/>
                </a:lnTo>
                <a:lnTo>
                  <a:pt x="5013893" y="18873"/>
                </a:lnTo>
                <a:lnTo>
                  <a:pt x="5043754" y="14426"/>
                </a:lnTo>
                <a:lnTo>
                  <a:pt x="5073924" y="13332"/>
                </a:lnTo>
                <a:lnTo>
                  <a:pt x="5100849" y="13116"/>
                </a:lnTo>
                <a:lnTo>
                  <a:pt x="5129068" y="13073"/>
                </a:lnTo>
                <a:lnTo>
                  <a:pt x="5158913" y="9597"/>
                </a:lnTo>
                <a:lnTo>
                  <a:pt x="5185773" y="7137"/>
                </a:lnTo>
                <a:lnTo>
                  <a:pt x="5212044" y="6651"/>
                </a:lnTo>
                <a:lnTo>
                  <a:pt x="5231663" y="4631"/>
                </a:lnTo>
                <a:lnTo>
                  <a:pt x="5263604" y="610"/>
                </a:lnTo>
                <a:lnTo>
                  <a:pt x="5291363" y="80"/>
                </a:lnTo>
                <a:lnTo>
                  <a:pt x="5321299" y="11"/>
                </a:lnTo>
                <a:lnTo>
                  <a:pt x="5351015" y="1"/>
                </a:lnTo>
                <a:lnTo>
                  <a:pt x="5382856" y="726"/>
                </a:lnTo>
                <a:lnTo>
                  <a:pt x="5414554" y="653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SMARTInkShape-Group25"/>
          <p:cNvGrpSpPr/>
          <p:nvPr/>
        </p:nvGrpSpPr>
        <p:grpSpPr>
          <a:xfrm>
            <a:off x="431074" y="4219303"/>
            <a:ext cx="6224453" cy="1175657"/>
            <a:chOff x="431074" y="4219303"/>
            <a:chExt cx="6224453" cy="1175657"/>
          </a:xfrm>
        </p:grpSpPr>
        <p:sp>
          <p:nvSpPr>
            <p:cNvPr id="38" name="SMARTInkShape-37"/>
            <p:cNvSpPr/>
            <p:nvPr/>
          </p:nvSpPr>
          <p:spPr>
            <a:xfrm>
              <a:off x="489857" y="4219303"/>
              <a:ext cx="6165670" cy="111035"/>
            </a:xfrm>
            <a:custGeom>
              <a:avLst/>
              <a:gdLst/>
              <a:ahLst/>
              <a:cxnLst/>
              <a:rect l="0" t="0" r="0" b="0"/>
              <a:pathLst>
                <a:path w="6165670" h="111035">
                  <a:moveTo>
                    <a:pt x="0" y="0"/>
                  </a:moveTo>
                  <a:lnTo>
                    <a:pt x="31140" y="0"/>
                  </a:lnTo>
                  <a:lnTo>
                    <a:pt x="50969" y="0"/>
                  </a:lnTo>
                  <a:lnTo>
                    <a:pt x="63386" y="5623"/>
                  </a:lnTo>
                  <a:lnTo>
                    <a:pt x="93614" y="6515"/>
                  </a:lnTo>
                  <a:lnTo>
                    <a:pt x="120546" y="7257"/>
                  </a:lnTo>
                  <a:lnTo>
                    <a:pt x="141450" y="12457"/>
                  </a:lnTo>
                  <a:lnTo>
                    <a:pt x="174092" y="13046"/>
                  </a:lnTo>
                  <a:lnTo>
                    <a:pt x="206749" y="13062"/>
                  </a:lnTo>
                  <a:lnTo>
                    <a:pt x="239406" y="13062"/>
                  </a:lnTo>
                  <a:lnTo>
                    <a:pt x="250993" y="13788"/>
                  </a:lnTo>
                  <a:lnTo>
                    <a:pt x="276552" y="18989"/>
                  </a:lnTo>
                  <a:lnTo>
                    <a:pt x="307866" y="19570"/>
                  </a:lnTo>
                  <a:lnTo>
                    <a:pt x="339754" y="19593"/>
                  </a:lnTo>
                  <a:lnTo>
                    <a:pt x="370121" y="19594"/>
                  </a:lnTo>
                  <a:lnTo>
                    <a:pt x="401864" y="19594"/>
                  </a:lnTo>
                  <a:lnTo>
                    <a:pt x="426359" y="21529"/>
                  </a:lnTo>
                  <a:lnTo>
                    <a:pt x="456786" y="25722"/>
                  </a:lnTo>
                  <a:lnTo>
                    <a:pt x="487656" y="26102"/>
                  </a:lnTo>
                  <a:lnTo>
                    <a:pt x="519427" y="26124"/>
                  </a:lnTo>
                  <a:lnTo>
                    <a:pt x="549850" y="26125"/>
                  </a:lnTo>
                  <a:lnTo>
                    <a:pt x="578844" y="26125"/>
                  </a:lnTo>
                  <a:lnTo>
                    <a:pt x="600971" y="26851"/>
                  </a:lnTo>
                  <a:lnTo>
                    <a:pt x="629736" y="32051"/>
                  </a:lnTo>
                  <a:lnTo>
                    <a:pt x="661230" y="32603"/>
                  </a:lnTo>
                  <a:lnTo>
                    <a:pt x="692411" y="32652"/>
                  </a:lnTo>
                  <a:lnTo>
                    <a:pt x="720450" y="33382"/>
                  </a:lnTo>
                  <a:lnTo>
                    <a:pt x="751233" y="38583"/>
                  </a:lnTo>
                  <a:lnTo>
                    <a:pt x="783725" y="39135"/>
                  </a:lnTo>
                  <a:lnTo>
                    <a:pt x="812605" y="39184"/>
                  </a:lnTo>
                  <a:lnTo>
                    <a:pt x="844109" y="39914"/>
                  </a:lnTo>
                  <a:lnTo>
                    <a:pt x="875291" y="45114"/>
                  </a:lnTo>
                  <a:lnTo>
                    <a:pt x="889830" y="46266"/>
                  </a:lnTo>
                  <a:lnTo>
                    <a:pt x="921012" y="51630"/>
                  </a:lnTo>
                  <a:lnTo>
                    <a:pt x="953539" y="52196"/>
                  </a:lnTo>
                  <a:lnTo>
                    <a:pt x="974678" y="54176"/>
                  </a:lnTo>
                  <a:lnTo>
                    <a:pt x="1007333" y="58378"/>
                  </a:lnTo>
                  <a:lnTo>
                    <a:pt x="1038055" y="58747"/>
                  </a:lnTo>
                  <a:lnTo>
                    <a:pt x="1053364" y="60707"/>
                  </a:lnTo>
                  <a:lnTo>
                    <a:pt x="1085738" y="64910"/>
                  </a:lnTo>
                  <a:lnTo>
                    <a:pt x="1117075" y="65261"/>
                  </a:lnTo>
                  <a:lnTo>
                    <a:pt x="1149558" y="65307"/>
                  </a:lnTo>
                  <a:lnTo>
                    <a:pt x="1182192" y="65313"/>
                  </a:lnTo>
                  <a:lnTo>
                    <a:pt x="1199849" y="67249"/>
                  </a:lnTo>
                  <a:lnTo>
                    <a:pt x="1222285" y="70937"/>
                  </a:lnTo>
                  <a:lnTo>
                    <a:pt x="1254154" y="71726"/>
                  </a:lnTo>
                  <a:lnTo>
                    <a:pt x="1286707" y="71830"/>
                  </a:lnTo>
                  <a:lnTo>
                    <a:pt x="1312820" y="73777"/>
                  </a:lnTo>
                  <a:lnTo>
                    <a:pt x="1345475" y="77772"/>
                  </a:lnTo>
                  <a:lnTo>
                    <a:pt x="1378131" y="78297"/>
                  </a:lnTo>
                  <a:lnTo>
                    <a:pt x="1410789" y="80302"/>
                  </a:lnTo>
                  <a:lnTo>
                    <a:pt x="1443446" y="84301"/>
                  </a:lnTo>
                  <a:lnTo>
                    <a:pt x="1471507" y="84789"/>
                  </a:lnTo>
                  <a:lnTo>
                    <a:pt x="1501321" y="84885"/>
                  </a:lnTo>
                  <a:lnTo>
                    <a:pt x="1528175" y="84904"/>
                  </a:lnTo>
                  <a:lnTo>
                    <a:pt x="1554445" y="86843"/>
                  </a:lnTo>
                  <a:lnTo>
                    <a:pt x="1580599" y="90532"/>
                  </a:lnTo>
                  <a:lnTo>
                    <a:pt x="1606730" y="91260"/>
                  </a:lnTo>
                  <a:lnTo>
                    <a:pt x="1632857" y="89469"/>
                  </a:lnTo>
                  <a:lnTo>
                    <a:pt x="1662450" y="85809"/>
                  </a:lnTo>
                  <a:lnTo>
                    <a:pt x="1692599" y="85027"/>
                  </a:lnTo>
                  <a:lnTo>
                    <a:pt x="1721423" y="88399"/>
                  </a:lnTo>
                  <a:lnTo>
                    <a:pt x="1745366" y="90113"/>
                  </a:lnTo>
                  <a:lnTo>
                    <a:pt x="1776743" y="85737"/>
                  </a:lnTo>
                  <a:lnTo>
                    <a:pt x="1806476" y="85072"/>
                  </a:lnTo>
                  <a:lnTo>
                    <a:pt x="1835975" y="84930"/>
                  </a:lnTo>
                  <a:lnTo>
                    <a:pt x="1865347" y="84913"/>
                  </a:lnTo>
                  <a:lnTo>
                    <a:pt x="1894770" y="84909"/>
                  </a:lnTo>
                  <a:lnTo>
                    <a:pt x="1926858" y="79739"/>
                  </a:lnTo>
                  <a:lnTo>
                    <a:pt x="1959440" y="78556"/>
                  </a:lnTo>
                  <a:lnTo>
                    <a:pt x="1992087" y="78400"/>
                  </a:lnTo>
                  <a:lnTo>
                    <a:pt x="2024743" y="76445"/>
                  </a:lnTo>
                  <a:lnTo>
                    <a:pt x="2057400" y="72451"/>
                  </a:lnTo>
                  <a:lnTo>
                    <a:pt x="2090057" y="71925"/>
                  </a:lnTo>
                  <a:lnTo>
                    <a:pt x="2122714" y="71856"/>
                  </a:lnTo>
                  <a:lnTo>
                    <a:pt x="2152307" y="71847"/>
                  </a:lnTo>
                  <a:lnTo>
                    <a:pt x="2180892" y="71120"/>
                  </a:lnTo>
                  <a:lnTo>
                    <a:pt x="2207503" y="66676"/>
                  </a:lnTo>
                  <a:lnTo>
                    <a:pt x="2237193" y="65584"/>
                  </a:lnTo>
                  <a:lnTo>
                    <a:pt x="2266522" y="60878"/>
                  </a:lnTo>
                  <a:lnTo>
                    <a:pt x="2290308" y="60130"/>
                  </a:lnTo>
                  <a:lnTo>
                    <a:pt x="2311467" y="62729"/>
                  </a:lnTo>
                  <a:lnTo>
                    <a:pt x="2340057" y="59777"/>
                  </a:lnTo>
                  <a:lnTo>
                    <a:pt x="2369975" y="58979"/>
                  </a:lnTo>
                  <a:lnTo>
                    <a:pt x="2397575" y="58822"/>
                  </a:lnTo>
                  <a:lnTo>
                    <a:pt x="2428293" y="58790"/>
                  </a:lnTo>
                  <a:lnTo>
                    <a:pt x="2455541" y="58784"/>
                  </a:lnTo>
                  <a:lnTo>
                    <a:pt x="2486377" y="54294"/>
                  </a:lnTo>
                  <a:lnTo>
                    <a:pt x="2514186" y="52654"/>
                  </a:lnTo>
                  <a:lnTo>
                    <a:pt x="2544111" y="52331"/>
                  </a:lnTo>
                  <a:lnTo>
                    <a:pt x="2573487" y="52267"/>
                  </a:lnTo>
                  <a:lnTo>
                    <a:pt x="2604556" y="52254"/>
                  </a:lnTo>
                  <a:lnTo>
                    <a:pt x="2631873" y="52252"/>
                  </a:lnTo>
                  <a:lnTo>
                    <a:pt x="2658959" y="47763"/>
                  </a:lnTo>
                  <a:lnTo>
                    <a:pt x="2689575" y="46123"/>
                  </a:lnTo>
                  <a:lnTo>
                    <a:pt x="2720270" y="45799"/>
                  </a:lnTo>
                  <a:lnTo>
                    <a:pt x="2749799" y="41247"/>
                  </a:lnTo>
                  <a:lnTo>
                    <a:pt x="2780897" y="39595"/>
                  </a:lnTo>
                  <a:lnTo>
                    <a:pt x="2808219" y="39268"/>
                  </a:lnTo>
                  <a:lnTo>
                    <a:pt x="2835307" y="39204"/>
                  </a:lnTo>
                  <a:lnTo>
                    <a:pt x="2865924" y="37256"/>
                  </a:lnTo>
                  <a:lnTo>
                    <a:pt x="2880475" y="35426"/>
                  </a:lnTo>
                  <a:lnTo>
                    <a:pt x="2911535" y="36295"/>
                  </a:lnTo>
                  <a:lnTo>
                    <a:pt x="2938850" y="33375"/>
                  </a:lnTo>
                  <a:lnTo>
                    <a:pt x="2969700" y="32799"/>
                  </a:lnTo>
                  <a:lnTo>
                    <a:pt x="2997511" y="32685"/>
                  </a:lnTo>
                  <a:lnTo>
                    <a:pt x="3027437" y="32663"/>
                  </a:lnTo>
                  <a:lnTo>
                    <a:pt x="3056087" y="32658"/>
                  </a:lnTo>
                  <a:lnTo>
                    <a:pt x="3084647" y="32657"/>
                  </a:lnTo>
                  <a:lnTo>
                    <a:pt x="3114560" y="32657"/>
                  </a:lnTo>
                  <a:lnTo>
                    <a:pt x="3145921" y="32657"/>
                  </a:lnTo>
                  <a:lnTo>
                    <a:pt x="3175769" y="32657"/>
                  </a:lnTo>
                  <a:lnTo>
                    <a:pt x="3205936" y="32657"/>
                  </a:lnTo>
                  <a:lnTo>
                    <a:pt x="3237349" y="32657"/>
                  </a:lnTo>
                  <a:lnTo>
                    <a:pt x="3267207" y="32657"/>
                  </a:lnTo>
                  <a:lnTo>
                    <a:pt x="3297377" y="32657"/>
                  </a:lnTo>
                  <a:lnTo>
                    <a:pt x="3325752" y="32657"/>
                  </a:lnTo>
                  <a:lnTo>
                    <a:pt x="3353010" y="32657"/>
                  </a:lnTo>
                  <a:lnTo>
                    <a:pt x="3384397" y="32657"/>
                  </a:lnTo>
                  <a:lnTo>
                    <a:pt x="3414868" y="32657"/>
                  </a:lnTo>
                  <a:lnTo>
                    <a:pt x="3446340" y="32657"/>
                  </a:lnTo>
                  <a:lnTo>
                    <a:pt x="3474275" y="32657"/>
                  </a:lnTo>
                  <a:lnTo>
                    <a:pt x="3504225" y="36124"/>
                  </a:lnTo>
                  <a:lnTo>
                    <a:pt x="3529505" y="38280"/>
                  </a:lnTo>
                  <a:lnTo>
                    <a:pt x="3559564" y="38283"/>
                  </a:lnTo>
                  <a:lnTo>
                    <a:pt x="3584203" y="34646"/>
                  </a:lnTo>
                  <a:lnTo>
                    <a:pt x="3616600" y="33050"/>
                  </a:lnTo>
                  <a:lnTo>
                    <a:pt x="3647647" y="32734"/>
                  </a:lnTo>
                  <a:lnTo>
                    <a:pt x="3677244" y="32672"/>
                  </a:lnTo>
                  <a:lnTo>
                    <a:pt x="3701803" y="32661"/>
                  </a:lnTo>
                  <a:lnTo>
                    <a:pt x="3734172" y="32658"/>
                  </a:lnTo>
                  <a:lnTo>
                    <a:pt x="3765214" y="32657"/>
                  </a:lnTo>
                  <a:lnTo>
                    <a:pt x="3794810" y="32657"/>
                  </a:lnTo>
                  <a:lnTo>
                    <a:pt x="3819369" y="32657"/>
                  </a:lnTo>
                  <a:lnTo>
                    <a:pt x="3845030" y="32657"/>
                  </a:lnTo>
                  <a:lnTo>
                    <a:pt x="3870292" y="32657"/>
                  </a:lnTo>
                  <a:lnTo>
                    <a:pt x="3900636" y="32657"/>
                  </a:lnTo>
                  <a:lnTo>
                    <a:pt x="3925796" y="32657"/>
                  </a:lnTo>
                  <a:lnTo>
                    <a:pt x="3956836" y="32657"/>
                  </a:lnTo>
                  <a:lnTo>
                    <a:pt x="3989147" y="32657"/>
                  </a:lnTo>
                  <a:lnTo>
                    <a:pt x="4014835" y="32657"/>
                  </a:lnTo>
                  <a:lnTo>
                    <a:pt x="4040105" y="31931"/>
                  </a:lnTo>
                  <a:lnTo>
                    <a:pt x="4070452" y="27487"/>
                  </a:lnTo>
                  <a:lnTo>
                    <a:pt x="4100717" y="26395"/>
                  </a:lnTo>
                  <a:lnTo>
                    <a:pt x="4132876" y="26179"/>
                  </a:lnTo>
                  <a:lnTo>
                    <a:pt x="4165246" y="26136"/>
                  </a:lnTo>
                  <a:lnTo>
                    <a:pt x="4196288" y="26127"/>
                  </a:lnTo>
                  <a:lnTo>
                    <a:pt x="4225885" y="26126"/>
                  </a:lnTo>
                  <a:lnTo>
                    <a:pt x="4256996" y="26125"/>
                  </a:lnTo>
                  <a:lnTo>
                    <a:pt x="4287789" y="26125"/>
                  </a:lnTo>
                  <a:lnTo>
                    <a:pt x="4313215" y="26125"/>
                  </a:lnTo>
                  <a:lnTo>
                    <a:pt x="4339134" y="26125"/>
                  </a:lnTo>
                  <a:lnTo>
                    <a:pt x="4369409" y="26125"/>
                  </a:lnTo>
                  <a:lnTo>
                    <a:pt x="4400654" y="26125"/>
                  </a:lnTo>
                  <a:lnTo>
                    <a:pt x="4425195" y="26125"/>
                  </a:lnTo>
                  <a:lnTo>
                    <a:pt x="4451576" y="26125"/>
                  </a:lnTo>
                  <a:lnTo>
                    <a:pt x="4483463" y="26125"/>
                  </a:lnTo>
                  <a:lnTo>
                    <a:pt x="4509078" y="26125"/>
                  </a:lnTo>
                  <a:lnTo>
                    <a:pt x="4539250" y="26125"/>
                  </a:lnTo>
                  <a:lnTo>
                    <a:pt x="4563909" y="26125"/>
                  </a:lnTo>
                  <a:lnTo>
                    <a:pt x="4589600" y="26125"/>
                  </a:lnTo>
                  <a:lnTo>
                    <a:pt x="4615597" y="26125"/>
                  </a:lnTo>
                  <a:lnTo>
                    <a:pt x="4641685" y="26125"/>
                  </a:lnTo>
                  <a:lnTo>
                    <a:pt x="4667074" y="26125"/>
                  </a:lnTo>
                  <a:lnTo>
                    <a:pt x="4699395" y="26125"/>
                  </a:lnTo>
                  <a:lnTo>
                    <a:pt x="4725861" y="26125"/>
                  </a:lnTo>
                  <a:lnTo>
                    <a:pt x="4757776" y="26125"/>
                  </a:lnTo>
                  <a:lnTo>
                    <a:pt x="4783395" y="29593"/>
                  </a:lnTo>
                  <a:lnTo>
                    <a:pt x="4809371" y="31749"/>
                  </a:lnTo>
                  <a:lnTo>
                    <a:pt x="4835453" y="32387"/>
                  </a:lnTo>
                  <a:lnTo>
                    <a:pt x="4861566" y="32577"/>
                  </a:lnTo>
                  <a:lnTo>
                    <a:pt x="4887688" y="32633"/>
                  </a:lnTo>
                  <a:lnTo>
                    <a:pt x="4913812" y="36117"/>
                  </a:lnTo>
                  <a:lnTo>
                    <a:pt x="4939937" y="38278"/>
                  </a:lnTo>
                  <a:lnTo>
                    <a:pt x="4970283" y="39734"/>
                  </a:lnTo>
                  <a:lnTo>
                    <a:pt x="4995696" y="43624"/>
                  </a:lnTo>
                  <a:lnTo>
                    <a:pt x="5024434" y="45099"/>
                  </a:lnTo>
                  <a:lnTo>
                    <a:pt x="5056318" y="45597"/>
                  </a:lnTo>
                  <a:lnTo>
                    <a:pt x="5081746" y="45684"/>
                  </a:lnTo>
                  <a:lnTo>
                    <a:pt x="5107665" y="47644"/>
                  </a:lnTo>
                  <a:lnTo>
                    <a:pt x="5133730" y="50886"/>
                  </a:lnTo>
                  <a:lnTo>
                    <a:pt x="5159837" y="51847"/>
                  </a:lnTo>
                  <a:lnTo>
                    <a:pt x="5185957" y="52132"/>
                  </a:lnTo>
                  <a:lnTo>
                    <a:pt x="5212081" y="54151"/>
                  </a:lnTo>
                  <a:lnTo>
                    <a:pt x="5243447" y="57868"/>
                  </a:lnTo>
                  <a:lnTo>
                    <a:pt x="5275822" y="58601"/>
                  </a:lnTo>
                  <a:lnTo>
                    <a:pt x="5301522" y="58729"/>
                  </a:lnTo>
                  <a:lnTo>
                    <a:pt x="5327522" y="59492"/>
                  </a:lnTo>
                  <a:lnTo>
                    <a:pt x="5353610" y="63267"/>
                  </a:lnTo>
                  <a:lnTo>
                    <a:pt x="5379725" y="64707"/>
                  </a:lnTo>
                  <a:lnTo>
                    <a:pt x="5405122" y="65135"/>
                  </a:lnTo>
                  <a:lnTo>
                    <a:pt x="5435510" y="65278"/>
                  </a:lnTo>
                  <a:lnTo>
                    <a:pt x="5460677" y="65303"/>
                  </a:lnTo>
                  <a:lnTo>
                    <a:pt x="5486519" y="67246"/>
                  </a:lnTo>
                  <a:lnTo>
                    <a:pt x="5517790" y="70937"/>
                  </a:lnTo>
                  <a:lnTo>
                    <a:pt x="5549421" y="71666"/>
                  </a:lnTo>
                  <a:lnTo>
                    <a:pt x="5579323" y="71810"/>
                  </a:lnTo>
                  <a:lnTo>
                    <a:pt x="5604405" y="71835"/>
                  </a:lnTo>
                  <a:lnTo>
                    <a:pt x="5630222" y="71842"/>
                  </a:lnTo>
                  <a:lnTo>
                    <a:pt x="5661484" y="75312"/>
                  </a:lnTo>
                  <a:lnTo>
                    <a:pt x="5693113" y="77772"/>
                  </a:lnTo>
                  <a:lnTo>
                    <a:pt x="5723015" y="78258"/>
                  </a:lnTo>
                  <a:lnTo>
                    <a:pt x="5748097" y="78341"/>
                  </a:lnTo>
                  <a:lnTo>
                    <a:pt x="5779111" y="78370"/>
                  </a:lnTo>
                  <a:lnTo>
                    <a:pt x="5810691" y="79101"/>
                  </a:lnTo>
                  <a:lnTo>
                    <a:pt x="5840581" y="83546"/>
                  </a:lnTo>
                  <a:lnTo>
                    <a:pt x="5870758" y="84639"/>
                  </a:lnTo>
                  <a:lnTo>
                    <a:pt x="5902171" y="84855"/>
                  </a:lnTo>
                  <a:lnTo>
                    <a:pt x="5930094" y="84897"/>
                  </a:lnTo>
                  <a:lnTo>
                    <a:pt x="5950001" y="86840"/>
                  </a:lnTo>
                  <a:lnTo>
                    <a:pt x="5976231" y="90531"/>
                  </a:lnTo>
                  <a:lnTo>
                    <a:pt x="6006976" y="91320"/>
                  </a:lnTo>
                  <a:lnTo>
                    <a:pt x="6023338" y="93340"/>
                  </a:lnTo>
                  <a:lnTo>
                    <a:pt x="6054087" y="98087"/>
                  </a:lnTo>
                  <a:lnTo>
                    <a:pt x="6081691" y="103514"/>
                  </a:lnTo>
                  <a:lnTo>
                    <a:pt x="6110940" y="104416"/>
                  </a:lnTo>
                  <a:lnTo>
                    <a:pt x="6127872" y="105212"/>
                  </a:lnTo>
                  <a:lnTo>
                    <a:pt x="6140893" y="109668"/>
                  </a:lnTo>
                  <a:lnTo>
                    <a:pt x="6165669" y="11103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8"/>
            <p:cNvSpPr/>
            <p:nvPr/>
          </p:nvSpPr>
          <p:spPr>
            <a:xfrm>
              <a:off x="431074" y="4598127"/>
              <a:ext cx="5891350" cy="117566"/>
            </a:xfrm>
            <a:custGeom>
              <a:avLst/>
              <a:gdLst/>
              <a:ahLst/>
              <a:cxnLst/>
              <a:rect l="0" t="0" r="0" b="0"/>
              <a:pathLst>
                <a:path w="5891350" h="117566">
                  <a:moveTo>
                    <a:pt x="5891349" y="117565"/>
                  </a:moveTo>
                  <a:lnTo>
                    <a:pt x="5860552" y="117565"/>
                  </a:lnTo>
                  <a:lnTo>
                    <a:pt x="5828270" y="117565"/>
                  </a:lnTo>
                  <a:lnTo>
                    <a:pt x="5796126" y="117565"/>
                  </a:lnTo>
                  <a:lnTo>
                    <a:pt x="5766976" y="117565"/>
                  </a:lnTo>
                  <a:lnTo>
                    <a:pt x="5752575" y="116839"/>
                  </a:lnTo>
                  <a:lnTo>
                    <a:pt x="5725210" y="111638"/>
                  </a:lnTo>
                  <a:lnTo>
                    <a:pt x="5693112" y="110360"/>
                  </a:lnTo>
                  <a:lnTo>
                    <a:pt x="5662447" y="105417"/>
                  </a:lnTo>
                  <a:lnTo>
                    <a:pt x="5630052" y="102687"/>
                  </a:lnTo>
                  <a:lnTo>
                    <a:pt x="5601917" y="97865"/>
                  </a:lnTo>
                  <a:lnTo>
                    <a:pt x="5575500" y="92923"/>
                  </a:lnTo>
                  <a:lnTo>
                    <a:pt x="5547151" y="91879"/>
                  </a:lnTo>
                  <a:lnTo>
                    <a:pt x="5516980" y="89633"/>
                  </a:lnTo>
                  <a:lnTo>
                    <a:pt x="5487279" y="85841"/>
                  </a:lnTo>
                  <a:lnTo>
                    <a:pt x="5455960" y="85092"/>
                  </a:lnTo>
                  <a:lnTo>
                    <a:pt x="5426120" y="83009"/>
                  </a:lnTo>
                  <a:lnTo>
                    <a:pt x="5401049" y="79748"/>
                  </a:lnTo>
                  <a:lnTo>
                    <a:pt x="5370037" y="75180"/>
                  </a:lnTo>
                  <a:lnTo>
                    <a:pt x="5338458" y="72503"/>
                  </a:lnTo>
                  <a:lnTo>
                    <a:pt x="5308568" y="71974"/>
                  </a:lnTo>
                  <a:lnTo>
                    <a:pt x="5283487" y="71883"/>
                  </a:lnTo>
                  <a:lnTo>
                    <a:pt x="5252472" y="71852"/>
                  </a:lnTo>
                  <a:lnTo>
                    <a:pt x="5220167" y="67357"/>
                  </a:lnTo>
                  <a:lnTo>
                    <a:pt x="5194479" y="65919"/>
                  </a:lnTo>
                  <a:lnTo>
                    <a:pt x="5168483" y="65492"/>
                  </a:lnTo>
                  <a:lnTo>
                    <a:pt x="5142395" y="65366"/>
                  </a:lnTo>
                  <a:lnTo>
                    <a:pt x="5116281" y="65329"/>
                  </a:lnTo>
                  <a:lnTo>
                    <a:pt x="5090159" y="65317"/>
                  </a:lnTo>
                  <a:lnTo>
                    <a:pt x="5064034" y="64588"/>
                  </a:lnTo>
                  <a:lnTo>
                    <a:pt x="5037908" y="60824"/>
                  </a:lnTo>
                  <a:lnTo>
                    <a:pt x="5011057" y="59387"/>
                  </a:lnTo>
                  <a:lnTo>
                    <a:pt x="4981168" y="58961"/>
                  </a:lnTo>
                  <a:lnTo>
                    <a:pt x="4953605" y="58835"/>
                  </a:lnTo>
                  <a:lnTo>
                    <a:pt x="4927053" y="58071"/>
                  </a:lnTo>
                  <a:lnTo>
                    <a:pt x="4900076" y="54298"/>
                  </a:lnTo>
                  <a:lnTo>
                    <a:pt x="4870151" y="52857"/>
                  </a:lnTo>
                  <a:lnTo>
                    <a:pt x="4841849" y="52429"/>
                  </a:lnTo>
                  <a:lnTo>
                    <a:pt x="4811533" y="52303"/>
                  </a:lnTo>
                  <a:lnTo>
                    <a:pt x="4783843" y="51540"/>
                  </a:lnTo>
                  <a:lnTo>
                    <a:pt x="4756527" y="47766"/>
                  </a:lnTo>
                  <a:lnTo>
                    <a:pt x="4725774" y="46326"/>
                  </a:lnTo>
                  <a:lnTo>
                    <a:pt x="4694408" y="45898"/>
                  </a:lnTo>
                  <a:lnTo>
                    <a:pt x="4665683" y="45046"/>
                  </a:lnTo>
                  <a:lnTo>
                    <a:pt x="4634511" y="41244"/>
                  </a:lnTo>
                  <a:lnTo>
                    <a:pt x="4603021" y="39796"/>
                  </a:lnTo>
                  <a:lnTo>
                    <a:pt x="4574257" y="38642"/>
                  </a:lnTo>
                  <a:lnTo>
                    <a:pt x="4543075" y="34752"/>
                  </a:lnTo>
                  <a:lnTo>
                    <a:pt x="4511582" y="33277"/>
                  </a:lnTo>
                  <a:lnTo>
                    <a:pt x="4482817" y="32840"/>
                  </a:lnTo>
                  <a:lnTo>
                    <a:pt x="4452362" y="32710"/>
                  </a:lnTo>
                  <a:lnTo>
                    <a:pt x="4423904" y="31946"/>
                  </a:lnTo>
                  <a:lnTo>
                    <a:pt x="4392815" y="28172"/>
                  </a:lnTo>
                  <a:lnTo>
                    <a:pt x="4360622" y="26731"/>
                  </a:lnTo>
                  <a:lnTo>
                    <a:pt x="4328828" y="26304"/>
                  </a:lnTo>
                  <a:lnTo>
                    <a:pt x="4300700" y="26178"/>
                  </a:lnTo>
                  <a:lnTo>
                    <a:pt x="4272529" y="26140"/>
                  </a:lnTo>
                  <a:lnTo>
                    <a:pt x="4249491" y="26131"/>
                  </a:lnTo>
                  <a:lnTo>
                    <a:pt x="4218974" y="26126"/>
                  </a:lnTo>
                  <a:lnTo>
                    <a:pt x="4191548" y="22656"/>
                  </a:lnTo>
                  <a:lnTo>
                    <a:pt x="4161570" y="20501"/>
                  </a:lnTo>
                  <a:lnTo>
                    <a:pt x="4129705" y="19862"/>
                  </a:lnTo>
                  <a:lnTo>
                    <a:pt x="4100751" y="19673"/>
                  </a:lnTo>
                  <a:lnTo>
                    <a:pt x="4070320" y="19616"/>
                  </a:lnTo>
                  <a:lnTo>
                    <a:pt x="4038323" y="19600"/>
                  </a:lnTo>
                  <a:lnTo>
                    <a:pt x="4009328" y="19595"/>
                  </a:lnTo>
                  <a:lnTo>
                    <a:pt x="3978885" y="19593"/>
                  </a:lnTo>
                  <a:lnTo>
                    <a:pt x="3950350" y="19593"/>
                  </a:lnTo>
                  <a:lnTo>
                    <a:pt x="3920045" y="19593"/>
                  </a:lnTo>
                  <a:lnTo>
                    <a:pt x="3888084" y="19593"/>
                  </a:lnTo>
                  <a:lnTo>
                    <a:pt x="3859101" y="19593"/>
                  </a:lnTo>
                  <a:lnTo>
                    <a:pt x="3832128" y="19593"/>
                  </a:lnTo>
                  <a:lnTo>
                    <a:pt x="3802285" y="23060"/>
                  </a:lnTo>
                  <a:lnTo>
                    <a:pt x="3770461" y="25216"/>
                  </a:lnTo>
                  <a:lnTo>
                    <a:pt x="3741518" y="25855"/>
                  </a:lnTo>
                  <a:lnTo>
                    <a:pt x="3711091" y="22577"/>
                  </a:lnTo>
                  <a:lnTo>
                    <a:pt x="3679094" y="20478"/>
                  </a:lnTo>
                  <a:lnTo>
                    <a:pt x="3650099" y="19855"/>
                  </a:lnTo>
                  <a:lnTo>
                    <a:pt x="3619656" y="23138"/>
                  </a:lnTo>
                  <a:lnTo>
                    <a:pt x="3587655" y="25239"/>
                  </a:lnTo>
                  <a:lnTo>
                    <a:pt x="3558660" y="25862"/>
                  </a:lnTo>
                  <a:lnTo>
                    <a:pt x="3528217" y="22580"/>
                  </a:lnTo>
                  <a:lnTo>
                    <a:pt x="3499683" y="20478"/>
                  </a:lnTo>
                  <a:lnTo>
                    <a:pt x="3469376" y="19855"/>
                  </a:lnTo>
                  <a:lnTo>
                    <a:pt x="3437415" y="19670"/>
                  </a:lnTo>
                  <a:lnTo>
                    <a:pt x="3404964" y="19616"/>
                  </a:lnTo>
                  <a:lnTo>
                    <a:pt x="3375836" y="19599"/>
                  </a:lnTo>
                  <a:lnTo>
                    <a:pt x="3345353" y="23062"/>
                  </a:lnTo>
                  <a:lnTo>
                    <a:pt x="3313340" y="21750"/>
                  </a:lnTo>
                  <a:lnTo>
                    <a:pt x="3280874" y="20233"/>
                  </a:lnTo>
                  <a:lnTo>
                    <a:pt x="3248274" y="19782"/>
                  </a:lnTo>
                  <a:lnTo>
                    <a:pt x="3219100" y="19649"/>
                  </a:lnTo>
                  <a:lnTo>
                    <a:pt x="3188605" y="19609"/>
                  </a:lnTo>
                  <a:lnTo>
                    <a:pt x="3160055" y="19597"/>
                  </a:lnTo>
                  <a:lnTo>
                    <a:pt x="3138200" y="19595"/>
                  </a:lnTo>
                  <a:lnTo>
                    <a:pt x="3115424" y="19594"/>
                  </a:lnTo>
                  <a:lnTo>
                    <a:pt x="3085556" y="19593"/>
                  </a:lnTo>
                  <a:lnTo>
                    <a:pt x="3054048" y="19593"/>
                  </a:lnTo>
                  <a:lnTo>
                    <a:pt x="3021731" y="19593"/>
                  </a:lnTo>
                  <a:lnTo>
                    <a:pt x="2989175" y="19593"/>
                  </a:lnTo>
                  <a:lnTo>
                    <a:pt x="2956548" y="19593"/>
                  </a:lnTo>
                  <a:lnTo>
                    <a:pt x="2924625" y="19593"/>
                  </a:lnTo>
                  <a:lnTo>
                    <a:pt x="2895734" y="19593"/>
                  </a:lnTo>
                  <a:lnTo>
                    <a:pt x="2864515" y="20318"/>
                  </a:lnTo>
                  <a:lnTo>
                    <a:pt x="2832283" y="24081"/>
                  </a:lnTo>
                  <a:lnTo>
                    <a:pt x="2799753" y="25518"/>
                  </a:lnTo>
                  <a:lnTo>
                    <a:pt x="2767859" y="25945"/>
                  </a:lnTo>
                  <a:lnTo>
                    <a:pt x="2738976" y="26071"/>
                  </a:lnTo>
                  <a:lnTo>
                    <a:pt x="2707759" y="26109"/>
                  </a:lnTo>
                  <a:lnTo>
                    <a:pt x="2675529" y="26119"/>
                  </a:lnTo>
                  <a:lnTo>
                    <a:pt x="2642998" y="26848"/>
                  </a:lnTo>
                  <a:lnTo>
                    <a:pt x="2611105" y="29887"/>
                  </a:lnTo>
                  <a:lnTo>
                    <a:pt x="2582221" y="28288"/>
                  </a:lnTo>
                  <a:lnTo>
                    <a:pt x="2551731" y="31039"/>
                  </a:lnTo>
                  <a:lnTo>
                    <a:pt x="2522537" y="32178"/>
                  </a:lnTo>
                  <a:lnTo>
                    <a:pt x="2499259" y="32443"/>
                  </a:lnTo>
                  <a:lnTo>
                    <a:pt x="2468609" y="32592"/>
                  </a:lnTo>
                  <a:lnTo>
                    <a:pt x="2437674" y="32637"/>
                  </a:lnTo>
                  <a:lnTo>
                    <a:pt x="2405528" y="32650"/>
                  </a:lnTo>
                  <a:lnTo>
                    <a:pt x="2376490" y="32654"/>
                  </a:lnTo>
                  <a:lnTo>
                    <a:pt x="2354521" y="32655"/>
                  </a:lnTo>
                  <a:lnTo>
                    <a:pt x="2331694" y="32655"/>
                  </a:lnTo>
                  <a:lnTo>
                    <a:pt x="2301797" y="32656"/>
                  </a:lnTo>
                  <a:lnTo>
                    <a:pt x="2270280" y="33381"/>
                  </a:lnTo>
                  <a:lnTo>
                    <a:pt x="2238686" y="36418"/>
                  </a:lnTo>
                  <a:lnTo>
                    <a:pt x="2209892" y="34093"/>
                  </a:lnTo>
                  <a:lnTo>
                    <a:pt x="2178702" y="33082"/>
                  </a:lnTo>
                  <a:lnTo>
                    <a:pt x="2146480" y="32781"/>
                  </a:lnTo>
                  <a:lnTo>
                    <a:pt x="2113952" y="32693"/>
                  </a:lnTo>
                  <a:lnTo>
                    <a:pt x="2081333" y="32667"/>
                  </a:lnTo>
                  <a:lnTo>
                    <a:pt x="2048687" y="32659"/>
                  </a:lnTo>
                  <a:lnTo>
                    <a:pt x="2016033" y="32657"/>
                  </a:lnTo>
                  <a:lnTo>
                    <a:pt x="1983377" y="32656"/>
                  </a:lnTo>
                  <a:lnTo>
                    <a:pt x="1950720" y="32656"/>
                  </a:lnTo>
                  <a:lnTo>
                    <a:pt x="1918789" y="32656"/>
                  </a:lnTo>
                  <a:lnTo>
                    <a:pt x="1889894" y="32656"/>
                  </a:lnTo>
                  <a:lnTo>
                    <a:pt x="1857949" y="31930"/>
                  </a:lnTo>
                  <a:lnTo>
                    <a:pt x="1833772" y="29189"/>
                  </a:lnTo>
                  <a:lnTo>
                    <a:pt x="1802616" y="27033"/>
                  </a:lnTo>
                  <a:lnTo>
                    <a:pt x="1771532" y="26394"/>
                  </a:lnTo>
                  <a:lnTo>
                    <a:pt x="1739341" y="26204"/>
                  </a:lnTo>
                  <a:lnTo>
                    <a:pt x="1706822" y="26148"/>
                  </a:lnTo>
                  <a:lnTo>
                    <a:pt x="1674206" y="26131"/>
                  </a:lnTo>
                  <a:lnTo>
                    <a:pt x="1641561" y="26126"/>
                  </a:lnTo>
                  <a:lnTo>
                    <a:pt x="1608907" y="26124"/>
                  </a:lnTo>
                  <a:lnTo>
                    <a:pt x="1576251" y="22656"/>
                  </a:lnTo>
                  <a:lnTo>
                    <a:pt x="1547061" y="20501"/>
                  </a:lnTo>
                  <a:lnTo>
                    <a:pt x="1516561" y="19862"/>
                  </a:lnTo>
                  <a:lnTo>
                    <a:pt x="1493359" y="19712"/>
                  </a:lnTo>
                  <a:lnTo>
                    <a:pt x="1469258" y="19647"/>
                  </a:lnTo>
                  <a:lnTo>
                    <a:pt x="1446451" y="19616"/>
                  </a:lnTo>
                  <a:lnTo>
                    <a:pt x="1416679" y="19600"/>
                  </a:lnTo>
                  <a:lnTo>
                    <a:pt x="1394538" y="19596"/>
                  </a:lnTo>
                  <a:lnTo>
                    <a:pt x="1370909" y="19594"/>
                  </a:lnTo>
                  <a:lnTo>
                    <a:pt x="1348312" y="19593"/>
                  </a:lnTo>
                  <a:lnTo>
                    <a:pt x="1326174" y="19593"/>
                  </a:lnTo>
                  <a:lnTo>
                    <a:pt x="1304239" y="19593"/>
                  </a:lnTo>
                  <a:lnTo>
                    <a:pt x="1282395" y="19593"/>
                  </a:lnTo>
                  <a:lnTo>
                    <a:pt x="1260592" y="17658"/>
                  </a:lnTo>
                  <a:lnTo>
                    <a:pt x="1238806" y="15105"/>
                  </a:lnTo>
                  <a:lnTo>
                    <a:pt x="1217028" y="13970"/>
                  </a:lnTo>
                  <a:lnTo>
                    <a:pt x="1195254" y="13466"/>
                  </a:lnTo>
                  <a:lnTo>
                    <a:pt x="1172756" y="13967"/>
                  </a:lnTo>
                  <a:lnTo>
                    <a:pt x="1148242" y="16608"/>
                  </a:lnTo>
                  <a:lnTo>
                    <a:pt x="1116895" y="15241"/>
                  </a:lnTo>
                  <a:lnTo>
                    <a:pt x="1085756" y="13707"/>
                  </a:lnTo>
                  <a:lnTo>
                    <a:pt x="1053548" y="9786"/>
                  </a:lnTo>
                  <a:lnTo>
                    <a:pt x="1024492" y="7495"/>
                  </a:lnTo>
                  <a:lnTo>
                    <a:pt x="1002518" y="6959"/>
                  </a:lnTo>
                  <a:lnTo>
                    <a:pt x="979690" y="6721"/>
                  </a:lnTo>
                  <a:lnTo>
                    <a:pt x="949792" y="6586"/>
                  </a:lnTo>
                  <a:lnTo>
                    <a:pt x="919000" y="6547"/>
                  </a:lnTo>
                  <a:lnTo>
                    <a:pt x="890444" y="6535"/>
                  </a:lnTo>
                  <a:lnTo>
                    <a:pt x="859324" y="6531"/>
                  </a:lnTo>
                  <a:lnTo>
                    <a:pt x="827848" y="5804"/>
                  </a:lnTo>
                  <a:lnTo>
                    <a:pt x="799089" y="2042"/>
                  </a:lnTo>
                  <a:lnTo>
                    <a:pt x="767910" y="604"/>
                  </a:lnTo>
                  <a:lnTo>
                    <a:pt x="736416" y="178"/>
                  </a:lnTo>
                  <a:lnTo>
                    <a:pt x="707651" y="52"/>
                  </a:lnTo>
                  <a:lnTo>
                    <a:pt x="676470" y="14"/>
                  </a:lnTo>
                  <a:lnTo>
                    <a:pt x="644976" y="3"/>
                  </a:lnTo>
                  <a:lnTo>
                    <a:pt x="616212" y="0"/>
                  </a:lnTo>
                  <a:lnTo>
                    <a:pt x="585030" y="724"/>
                  </a:lnTo>
                  <a:lnTo>
                    <a:pt x="553536" y="4487"/>
                  </a:lnTo>
                  <a:lnTo>
                    <a:pt x="524772" y="5925"/>
                  </a:lnTo>
                  <a:lnTo>
                    <a:pt x="494316" y="6350"/>
                  </a:lnTo>
                  <a:lnTo>
                    <a:pt x="465859" y="6477"/>
                  </a:lnTo>
                  <a:lnTo>
                    <a:pt x="435495" y="6514"/>
                  </a:lnTo>
                  <a:lnTo>
                    <a:pt x="407065" y="6525"/>
                  </a:lnTo>
                  <a:lnTo>
                    <a:pt x="376709" y="6530"/>
                  </a:lnTo>
                  <a:lnTo>
                    <a:pt x="348281" y="7981"/>
                  </a:lnTo>
                  <a:lnTo>
                    <a:pt x="317925" y="15508"/>
                  </a:lnTo>
                  <a:lnTo>
                    <a:pt x="290224" y="18382"/>
                  </a:lnTo>
                  <a:lnTo>
                    <a:pt x="263631" y="19234"/>
                  </a:lnTo>
                  <a:lnTo>
                    <a:pt x="237367" y="20212"/>
                  </a:lnTo>
                  <a:lnTo>
                    <a:pt x="211201" y="24050"/>
                  </a:lnTo>
                  <a:lnTo>
                    <a:pt x="185062" y="25510"/>
                  </a:lnTo>
                  <a:lnTo>
                    <a:pt x="159659" y="26668"/>
                  </a:lnTo>
                  <a:lnTo>
                    <a:pt x="129267" y="31257"/>
                  </a:lnTo>
                  <a:lnTo>
                    <a:pt x="98993" y="32380"/>
                  </a:lnTo>
                  <a:lnTo>
                    <a:pt x="72048" y="37816"/>
                  </a:lnTo>
                  <a:lnTo>
                    <a:pt x="45760" y="43943"/>
                  </a:lnTo>
                  <a:lnTo>
                    <a:pt x="16135" y="48835"/>
                  </a:lnTo>
                  <a:lnTo>
                    <a:pt x="0" y="5225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9"/>
            <p:cNvSpPr/>
            <p:nvPr/>
          </p:nvSpPr>
          <p:spPr>
            <a:xfrm>
              <a:off x="515983" y="4957354"/>
              <a:ext cx="5852161" cy="143693"/>
            </a:xfrm>
            <a:custGeom>
              <a:avLst/>
              <a:gdLst/>
              <a:ahLst/>
              <a:cxnLst/>
              <a:rect l="0" t="0" r="0" b="0"/>
              <a:pathLst>
                <a:path w="5852161" h="143693">
                  <a:moveTo>
                    <a:pt x="0" y="19595"/>
                  </a:moveTo>
                  <a:lnTo>
                    <a:pt x="30706" y="19595"/>
                  </a:lnTo>
                  <a:lnTo>
                    <a:pt x="60973" y="19595"/>
                  </a:lnTo>
                  <a:lnTo>
                    <a:pt x="93376" y="17659"/>
                  </a:lnTo>
                  <a:lnTo>
                    <a:pt x="125629" y="13467"/>
                  </a:lnTo>
                  <a:lnTo>
                    <a:pt x="142210" y="11247"/>
                  </a:lnTo>
                  <a:lnTo>
                    <a:pt x="158251" y="7929"/>
                  </a:lnTo>
                  <a:lnTo>
                    <a:pt x="190905" y="6655"/>
                  </a:lnTo>
                  <a:lnTo>
                    <a:pt x="222265" y="5822"/>
                  </a:lnTo>
                  <a:lnTo>
                    <a:pt x="254751" y="910"/>
                  </a:lnTo>
                  <a:lnTo>
                    <a:pt x="282217" y="120"/>
                  </a:lnTo>
                  <a:lnTo>
                    <a:pt x="313688" y="16"/>
                  </a:lnTo>
                  <a:lnTo>
                    <a:pt x="342722" y="1"/>
                  </a:lnTo>
                  <a:lnTo>
                    <a:pt x="374633" y="0"/>
                  </a:lnTo>
                  <a:lnTo>
                    <a:pt x="404121" y="0"/>
                  </a:lnTo>
                  <a:lnTo>
                    <a:pt x="434262" y="0"/>
                  </a:lnTo>
                  <a:lnTo>
                    <a:pt x="463071" y="0"/>
                  </a:lnTo>
                  <a:lnTo>
                    <a:pt x="490452" y="0"/>
                  </a:lnTo>
                  <a:lnTo>
                    <a:pt x="521126" y="0"/>
                  </a:lnTo>
                  <a:lnTo>
                    <a:pt x="548366" y="0"/>
                  </a:lnTo>
                  <a:lnTo>
                    <a:pt x="579926" y="0"/>
                  </a:lnTo>
                  <a:lnTo>
                    <a:pt x="605484" y="0"/>
                  </a:lnTo>
                  <a:lnTo>
                    <a:pt x="630716" y="0"/>
                  </a:lnTo>
                  <a:lnTo>
                    <a:pt x="661050" y="0"/>
                  </a:lnTo>
                  <a:lnTo>
                    <a:pt x="686207" y="0"/>
                  </a:lnTo>
                  <a:lnTo>
                    <a:pt x="712046" y="0"/>
                  </a:lnTo>
                  <a:lnTo>
                    <a:pt x="743316" y="0"/>
                  </a:lnTo>
                  <a:lnTo>
                    <a:pt x="770736" y="0"/>
                  </a:lnTo>
                  <a:lnTo>
                    <a:pt x="802807" y="0"/>
                  </a:lnTo>
                  <a:lnTo>
                    <a:pt x="827793" y="0"/>
                  </a:lnTo>
                  <a:lnTo>
                    <a:pt x="854308" y="0"/>
                  </a:lnTo>
                  <a:lnTo>
                    <a:pt x="884096" y="0"/>
                  </a:lnTo>
                  <a:lnTo>
                    <a:pt x="911630" y="0"/>
                  </a:lnTo>
                  <a:lnTo>
                    <a:pt x="937447" y="0"/>
                  </a:lnTo>
                  <a:lnTo>
                    <a:pt x="969914" y="0"/>
                  </a:lnTo>
                  <a:lnTo>
                    <a:pt x="998340" y="0"/>
                  </a:lnTo>
                  <a:lnTo>
                    <a:pt x="1025147" y="0"/>
                  </a:lnTo>
                  <a:lnTo>
                    <a:pt x="1051475" y="0"/>
                  </a:lnTo>
                  <a:lnTo>
                    <a:pt x="1077660" y="0"/>
                  </a:lnTo>
                  <a:lnTo>
                    <a:pt x="1103804" y="0"/>
                  </a:lnTo>
                  <a:lnTo>
                    <a:pt x="1131870" y="0"/>
                  </a:lnTo>
                  <a:lnTo>
                    <a:pt x="1161232" y="0"/>
                  </a:lnTo>
                  <a:lnTo>
                    <a:pt x="1190251" y="0"/>
                  </a:lnTo>
                  <a:lnTo>
                    <a:pt x="1219896" y="0"/>
                  </a:lnTo>
                  <a:lnTo>
                    <a:pt x="1247064" y="0"/>
                  </a:lnTo>
                  <a:lnTo>
                    <a:pt x="1275434" y="0"/>
                  </a:lnTo>
                  <a:lnTo>
                    <a:pt x="1304885" y="1935"/>
                  </a:lnTo>
                  <a:lnTo>
                    <a:pt x="1323080" y="3763"/>
                  </a:lnTo>
                  <a:lnTo>
                    <a:pt x="1349644" y="2163"/>
                  </a:lnTo>
                  <a:lnTo>
                    <a:pt x="1376625" y="4915"/>
                  </a:lnTo>
                  <a:lnTo>
                    <a:pt x="1406552" y="6053"/>
                  </a:lnTo>
                  <a:lnTo>
                    <a:pt x="1434127" y="6390"/>
                  </a:lnTo>
                  <a:lnTo>
                    <a:pt x="1460682" y="6490"/>
                  </a:lnTo>
                  <a:lnTo>
                    <a:pt x="1486935" y="6519"/>
                  </a:lnTo>
                  <a:lnTo>
                    <a:pt x="1513824" y="6528"/>
                  </a:lnTo>
                  <a:lnTo>
                    <a:pt x="1543724" y="6530"/>
                  </a:lnTo>
                  <a:lnTo>
                    <a:pt x="1571290" y="6531"/>
                  </a:lnTo>
                  <a:lnTo>
                    <a:pt x="1598569" y="6531"/>
                  </a:lnTo>
                  <a:lnTo>
                    <a:pt x="1628584" y="6531"/>
                  </a:lnTo>
                  <a:lnTo>
                    <a:pt x="1656184" y="6531"/>
                  </a:lnTo>
                  <a:lnTo>
                    <a:pt x="1682747" y="6531"/>
                  </a:lnTo>
                  <a:lnTo>
                    <a:pt x="1709002" y="6531"/>
                  </a:lnTo>
                  <a:lnTo>
                    <a:pt x="1735892" y="6531"/>
                  </a:lnTo>
                  <a:lnTo>
                    <a:pt x="1765792" y="6531"/>
                  </a:lnTo>
                  <a:lnTo>
                    <a:pt x="1793359" y="6531"/>
                  </a:lnTo>
                  <a:lnTo>
                    <a:pt x="1820637" y="6531"/>
                  </a:lnTo>
                  <a:lnTo>
                    <a:pt x="1851378" y="6531"/>
                  </a:lnTo>
                  <a:lnTo>
                    <a:pt x="1882742" y="6531"/>
                  </a:lnTo>
                  <a:lnTo>
                    <a:pt x="1911467" y="6531"/>
                  </a:lnTo>
                  <a:lnTo>
                    <a:pt x="1941912" y="6531"/>
                  </a:lnTo>
                  <a:lnTo>
                    <a:pt x="1969640" y="6531"/>
                  </a:lnTo>
                  <a:lnTo>
                    <a:pt x="1996966" y="6531"/>
                  </a:lnTo>
                  <a:lnTo>
                    <a:pt x="2026995" y="6531"/>
                  </a:lnTo>
                  <a:lnTo>
                    <a:pt x="2055326" y="6531"/>
                  </a:lnTo>
                  <a:lnTo>
                    <a:pt x="2085653" y="6531"/>
                  </a:lnTo>
                  <a:lnTo>
                    <a:pt x="2113345" y="6531"/>
                  </a:lnTo>
                  <a:lnTo>
                    <a:pt x="2140661" y="6531"/>
                  </a:lnTo>
                  <a:lnTo>
                    <a:pt x="2171413" y="6531"/>
                  </a:lnTo>
                  <a:lnTo>
                    <a:pt x="2203506" y="6531"/>
                  </a:lnTo>
                  <a:lnTo>
                    <a:pt x="2235270" y="6531"/>
                  </a:lnTo>
                  <a:lnTo>
                    <a:pt x="2264115" y="6531"/>
                  </a:lnTo>
                  <a:lnTo>
                    <a:pt x="2295320" y="7257"/>
                  </a:lnTo>
                  <a:lnTo>
                    <a:pt x="2326821" y="11020"/>
                  </a:lnTo>
                  <a:lnTo>
                    <a:pt x="2355588" y="12456"/>
                  </a:lnTo>
                  <a:lnTo>
                    <a:pt x="2386769" y="12884"/>
                  </a:lnTo>
                  <a:lnTo>
                    <a:pt x="2418263" y="13009"/>
                  </a:lnTo>
                  <a:lnTo>
                    <a:pt x="2447028" y="13048"/>
                  </a:lnTo>
                  <a:lnTo>
                    <a:pt x="2478209" y="13059"/>
                  </a:lnTo>
                  <a:lnTo>
                    <a:pt x="2510430" y="13062"/>
                  </a:lnTo>
                  <a:lnTo>
                    <a:pt x="2542957" y="13789"/>
                  </a:lnTo>
                  <a:lnTo>
                    <a:pt x="2575576" y="17552"/>
                  </a:lnTo>
                  <a:lnTo>
                    <a:pt x="2608222" y="18989"/>
                  </a:lnTo>
                  <a:lnTo>
                    <a:pt x="2640875" y="20141"/>
                  </a:lnTo>
                  <a:lnTo>
                    <a:pt x="2673531" y="23304"/>
                  </a:lnTo>
                  <a:lnTo>
                    <a:pt x="2706188" y="21742"/>
                  </a:lnTo>
                  <a:lnTo>
                    <a:pt x="2738845" y="24504"/>
                  </a:lnTo>
                  <a:lnTo>
                    <a:pt x="2771502" y="25645"/>
                  </a:lnTo>
                  <a:lnTo>
                    <a:pt x="2804160" y="25984"/>
                  </a:lnTo>
                  <a:lnTo>
                    <a:pt x="2836817" y="26810"/>
                  </a:lnTo>
                  <a:lnTo>
                    <a:pt x="2868748" y="30602"/>
                  </a:lnTo>
                  <a:lnTo>
                    <a:pt x="2898369" y="32048"/>
                  </a:lnTo>
                  <a:lnTo>
                    <a:pt x="2921746" y="32387"/>
                  </a:lnTo>
                  <a:lnTo>
                    <a:pt x="2944715" y="32537"/>
                  </a:lnTo>
                  <a:lnTo>
                    <a:pt x="2967020" y="32603"/>
                  </a:lnTo>
                  <a:lnTo>
                    <a:pt x="2999251" y="32641"/>
                  </a:lnTo>
                  <a:lnTo>
                    <a:pt x="3028234" y="33379"/>
                  </a:lnTo>
                  <a:lnTo>
                    <a:pt x="3060206" y="37145"/>
                  </a:lnTo>
                  <a:lnTo>
                    <a:pt x="3084388" y="38280"/>
                  </a:lnTo>
                  <a:lnTo>
                    <a:pt x="3107715" y="38784"/>
                  </a:lnTo>
                  <a:lnTo>
                    <a:pt x="3130178" y="39009"/>
                  </a:lnTo>
                  <a:lnTo>
                    <a:pt x="3162499" y="39135"/>
                  </a:lnTo>
                  <a:lnTo>
                    <a:pt x="3191509" y="39173"/>
                  </a:lnTo>
                  <a:lnTo>
                    <a:pt x="3222762" y="39184"/>
                  </a:lnTo>
                  <a:lnTo>
                    <a:pt x="3244206" y="39187"/>
                  </a:lnTo>
                  <a:lnTo>
                    <a:pt x="3267766" y="39188"/>
                  </a:lnTo>
                  <a:lnTo>
                    <a:pt x="3292026" y="39914"/>
                  </a:lnTo>
                  <a:lnTo>
                    <a:pt x="3314904" y="42656"/>
                  </a:lnTo>
                  <a:lnTo>
                    <a:pt x="3337167" y="44358"/>
                  </a:lnTo>
                  <a:lnTo>
                    <a:pt x="3359157" y="45114"/>
                  </a:lnTo>
                  <a:lnTo>
                    <a:pt x="3381025" y="45451"/>
                  </a:lnTo>
                  <a:lnTo>
                    <a:pt x="3402840" y="45601"/>
                  </a:lnTo>
                  <a:lnTo>
                    <a:pt x="3424630" y="45667"/>
                  </a:lnTo>
                  <a:lnTo>
                    <a:pt x="3446410" y="45697"/>
                  </a:lnTo>
                  <a:lnTo>
                    <a:pt x="3470121" y="45709"/>
                  </a:lnTo>
                  <a:lnTo>
                    <a:pt x="3494447" y="45716"/>
                  </a:lnTo>
                  <a:lnTo>
                    <a:pt x="3517354" y="45719"/>
                  </a:lnTo>
                  <a:lnTo>
                    <a:pt x="3539630" y="47654"/>
                  </a:lnTo>
                  <a:lnTo>
                    <a:pt x="3561626" y="50209"/>
                  </a:lnTo>
                  <a:lnTo>
                    <a:pt x="3583497" y="51343"/>
                  </a:lnTo>
                  <a:lnTo>
                    <a:pt x="3605313" y="51848"/>
                  </a:lnTo>
                  <a:lnTo>
                    <a:pt x="3627830" y="52072"/>
                  </a:lnTo>
                  <a:lnTo>
                    <a:pt x="3652351" y="52172"/>
                  </a:lnTo>
                  <a:lnTo>
                    <a:pt x="3675829" y="54152"/>
                  </a:lnTo>
                  <a:lnTo>
                    <a:pt x="3698359" y="56725"/>
                  </a:lnTo>
                  <a:lnTo>
                    <a:pt x="3730718" y="58174"/>
                  </a:lnTo>
                  <a:lnTo>
                    <a:pt x="3760463" y="58602"/>
                  </a:lnTo>
                  <a:lnTo>
                    <a:pt x="3783871" y="58703"/>
                  </a:lnTo>
                  <a:lnTo>
                    <a:pt x="3806854" y="60683"/>
                  </a:lnTo>
                  <a:lnTo>
                    <a:pt x="3829164" y="63256"/>
                  </a:lnTo>
                  <a:lnTo>
                    <a:pt x="3851173" y="64400"/>
                  </a:lnTo>
                  <a:lnTo>
                    <a:pt x="3873052" y="64908"/>
                  </a:lnTo>
                  <a:lnTo>
                    <a:pt x="3895596" y="65134"/>
                  </a:lnTo>
                  <a:lnTo>
                    <a:pt x="3920130" y="65234"/>
                  </a:lnTo>
                  <a:lnTo>
                    <a:pt x="3943613" y="65279"/>
                  </a:lnTo>
                  <a:lnTo>
                    <a:pt x="3966145" y="66024"/>
                  </a:lnTo>
                  <a:lnTo>
                    <a:pt x="3988255" y="68775"/>
                  </a:lnTo>
                  <a:lnTo>
                    <a:pt x="4012112" y="70481"/>
                  </a:lnTo>
                  <a:lnTo>
                    <a:pt x="4036503" y="71239"/>
                  </a:lnTo>
                  <a:lnTo>
                    <a:pt x="4059439" y="71576"/>
                  </a:lnTo>
                  <a:lnTo>
                    <a:pt x="4081729" y="73661"/>
                  </a:lnTo>
                  <a:lnTo>
                    <a:pt x="4103730" y="76282"/>
                  </a:lnTo>
                  <a:lnTo>
                    <a:pt x="4125604" y="77446"/>
                  </a:lnTo>
                  <a:lnTo>
                    <a:pt x="4149356" y="77963"/>
                  </a:lnTo>
                  <a:lnTo>
                    <a:pt x="4173701" y="78193"/>
                  </a:lnTo>
                  <a:lnTo>
                    <a:pt x="4196616" y="78296"/>
                  </a:lnTo>
                  <a:lnTo>
                    <a:pt x="4218896" y="80275"/>
                  </a:lnTo>
                  <a:lnTo>
                    <a:pt x="4240893" y="82850"/>
                  </a:lnTo>
                  <a:lnTo>
                    <a:pt x="4262765" y="83994"/>
                  </a:lnTo>
                  <a:lnTo>
                    <a:pt x="4284581" y="84501"/>
                  </a:lnTo>
                  <a:lnTo>
                    <a:pt x="4306373" y="84728"/>
                  </a:lnTo>
                  <a:lnTo>
                    <a:pt x="4328153" y="84828"/>
                  </a:lnTo>
                  <a:lnTo>
                    <a:pt x="4349928" y="84873"/>
                  </a:lnTo>
                  <a:lnTo>
                    <a:pt x="4371701" y="84893"/>
                  </a:lnTo>
                  <a:lnTo>
                    <a:pt x="4393474" y="84901"/>
                  </a:lnTo>
                  <a:lnTo>
                    <a:pt x="4415246" y="86840"/>
                  </a:lnTo>
                  <a:lnTo>
                    <a:pt x="4447902" y="90077"/>
                  </a:lnTo>
                  <a:lnTo>
                    <a:pt x="4480560" y="91036"/>
                  </a:lnTo>
                  <a:lnTo>
                    <a:pt x="4513217" y="91320"/>
                  </a:lnTo>
                  <a:lnTo>
                    <a:pt x="4545874" y="91404"/>
                  </a:lnTo>
                  <a:lnTo>
                    <a:pt x="4578531" y="91428"/>
                  </a:lnTo>
                  <a:lnTo>
                    <a:pt x="4611188" y="91437"/>
                  </a:lnTo>
                  <a:lnTo>
                    <a:pt x="4643846" y="91440"/>
                  </a:lnTo>
                  <a:lnTo>
                    <a:pt x="4676502" y="91440"/>
                  </a:lnTo>
                  <a:lnTo>
                    <a:pt x="4709160" y="91440"/>
                  </a:lnTo>
                  <a:lnTo>
                    <a:pt x="4739882" y="91440"/>
                  </a:lnTo>
                  <a:lnTo>
                    <a:pt x="4769304" y="91440"/>
                  </a:lnTo>
                  <a:lnTo>
                    <a:pt x="4801003" y="91440"/>
                  </a:lnTo>
                  <a:lnTo>
                    <a:pt x="4833376" y="91440"/>
                  </a:lnTo>
                  <a:lnTo>
                    <a:pt x="4864014" y="91440"/>
                  </a:lnTo>
                  <a:lnTo>
                    <a:pt x="4893412" y="91440"/>
                  </a:lnTo>
                  <a:lnTo>
                    <a:pt x="4925103" y="91440"/>
                  </a:lnTo>
                  <a:lnTo>
                    <a:pt x="4957474" y="91440"/>
                  </a:lnTo>
                  <a:lnTo>
                    <a:pt x="4988112" y="91440"/>
                  </a:lnTo>
                  <a:lnTo>
                    <a:pt x="5017510" y="91440"/>
                  </a:lnTo>
                  <a:lnTo>
                    <a:pt x="5049201" y="91440"/>
                  </a:lnTo>
                  <a:lnTo>
                    <a:pt x="5079636" y="91440"/>
                  </a:lnTo>
                  <a:lnTo>
                    <a:pt x="5107039" y="91440"/>
                  </a:lnTo>
                  <a:lnTo>
                    <a:pt x="5133543" y="91440"/>
                  </a:lnTo>
                  <a:lnTo>
                    <a:pt x="5161717" y="91440"/>
                  </a:lnTo>
                  <a:lnTo>
                    <a:pt x="5191110" y="91440"/>
                  </a:lnTo>
                  <a:lnTo>
                    <a:pt x="5220139" y="91440"/>
                  </a:lnTo>
                  <a:lnTo>
                    <a:pt x="5249786" y="91440"/>
                  </a:lnTo>
                  <a:lnTo>
                    <a:pt x="5276955" y="91440"/>
                  </a:lnTo>
                  <a:lnTo>
                    <a:pt x="5305325" y="91440"/>
                  </a:lnTo>
                  <a:lnTo>
                    <a:pt x="5334777" y="91440"/>
                  </a:lnTo>
                  <a:lnTo>
                    <a:pt x="5361889" y="91440"/>
                  </a:lnTo>
                  <a:lnTo>
                    <a:pt x="5388306" y="91440"/>
                  </a:lnTo>
                  <a:lnTo>
                    <a:pt x="5414519" y="91440"/>
                  </a:lnTo>
                  <a:lnTo>
                    <a:pt x="5440669" y="91440"/>
                  </a:lnTo>
                  <a:lnTo>
                    <a:pt x="5466802" y="91440"/>
                  </a:lnTo>
                  <a:lnTo>
                    <a:pt x="5498172" y="91440"/>
                  </a:lnTo>
                  <a:lnTo>
                    <a:pt x="5529823" y="95928"/>
                  </a:lnTo>
                  <a:lnTo>
                    <a:pt x="5559728" y="97567"/>
                  </a:lnTo>
                  <a:lnTo>
                    <a:pt x="5589905" y="97892"/>
                  </a:lnTo>
                  <a:lnTo>
                    <a:pt x="5621319" y="98682"/>
                  </a:lnTo>
                  <a:lnTo>
                    <a:pt x="5649242" y="103138"/>
                  </a:lnTo>
                  <a:lnTo>
                    <a:pt x="5675723" y="104234"/>
                  </a:lnTo>
                  <a:lnTo>
                    <a:pt x="5702645" y="108938"/>
                  </a:lnTo>
                  <a:lnTo>
                    <a:pt x="5733228" y="112556"/>
                  </a:lnTo>
                  <a:lnTo>
                    <a:pt x="5762581" y="121395"/>
                  </a:lnTo>
                  <a:lnTo>
                    <a:pt x="5793623" y="127209"/>
                  </a:lnTo>
                  <a:lnTo>
                    <a:pt x="5820277" y="131405"/>
                  </a:lnTo>
                  <a:lnTo>
                    <a:pt x="5852160" y="14369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40"/>
            <p:cNvSpPr/>
            <p:nvPr/>
          </p:nvSpPr>
          <p:spPr>
            <a:xfrm>
              <a:off x="2930508" y="5394959"/>
              <a:ext cx="8635" cy="1"/>
            </a:xfrm>
            <a:custGeom>
              <a:avLst/>
              <a:gdLst/>
              <a:ahLst/>
              <a:cxnLst/>
              <a:rect l="0" t="0" r="0" b="0"/>
              <a:pathLst>
                <a:path w="8635" h="1">
                  <a:moveTo>
                    <a:pt x="8634" y="0"/>
                  </a:moveTo>
                  <a:lnTo>
                    <a:pt x="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SMARTInkShape-41"/>
          <p:cNvSpPr/>
          <p:nvPr/>
        </p:nvSpPr>
        <p:spPr>
          <a:xfrm>
            <a:off x="293914" y="5499463"/>
            <a:ext cx="2841172" cy="26126"/>
          </a:xfrm>
          <a:custGeom>
            <a:avLst/>
            <a:gdLst/>
            <a:ahLst/>
            <a:cxnLst/>
            <a:rect l="0" t="0" r="0" b="0"/>
            <a:pathLst>
              <a:path w="2841172" h="26126">
                <a:moveTo>
                  <a:pt x="2834640" y="26125"/>
                </a:moveTo>
                <a:lnTo>
                  <a:pt x="2841171" y="26125"/>
                </a:lnTo>
                <a:lnTo>
                  <a:pt x="2810675" y="25400"/>
                </a:lnTo>
                <a:lnTo>
                  <a:pt x="2790808" y="20502"/>
                </a:lnTo>
                <a:lnTo>
                  <a:pt x="2759875" y="19647"/>
                </a:lnTo>
                <a:lnTo>
                  <a:pt x="2743061" y="18884"/>
                </a:lnTo>
                <a:lnTo>
                  <a:pt x="2710587" y="13669"/>
                </a:lnTo>
                <a:lnTo>
                  <a:pt x="2683420" y="13142"/>
                </a:lnTo>
                <a:lnTo>
                  <a:pt x="2651629" y="13073"/>
                </a:lnTo>
                <a:lnTo>
                  <a:pt x="2619086" y="12339"/>
                </a:lnTo>
                <a:lnTo>
                  <a:pt x="2586444" y="7439"/>
                </a:lnTo>
                <a:lnTo>
                  <a:pt x="2555831" y="6711"/>
                </a:lnTo>
                <a:lnTo>
                  <a:pt x="2526131" y="6567"/>
                </a:lnTo>
                <a:lnTo>
                  <a:pt x="2495993" y="6538"/>
                </a:lnTo>
                <a:lnTo>
                  <a:pt x="2463861" y="6532"/>
                </a:lnTo>
                <a:lnTo>
                  <a:pt x="2438203" y="6531"/>
                </a:lnTo>
                <a:lnTo>
                  <a:pt x="2412216" y="6531"/>
                </a:lnTo>
                <a:lnTo>
                  <a:pt x="2386132" y="7257"/>
                </a:lnTo>
                <a:lnTo>
                  <a:pt x="2359292" y="11019"/>
                </a:lnTo>
                <a:lnTo>
                  <a:pt x="2329407" y="12457"/>
                </a:lnTo>
                <a:lnTo>
                  <a:pt x="2301845" y="12883"/>
                </a:lnTo>
                <a:lnTo>
                  <a:pt x="2275294" y="13010"/>
                </a:lnTo>
                <a:lnTo>
                  <a:pt x="2247590" y="13773"/>
                </a:lnTo>
                <a:lnTo>
                  <a:pt x="2224660" y="16524"/>
                </a:lnTo>
                <a:lnTo>
                  <a:pt x="2194206" y="18684"/>
                </a:lnTo>
                <a:lnTo>
                  <a:pt x="2163330" y="19325"/>
                </a:lnTo>
                <a:lnTo>
                  <a:pt x="2134668" y="19514"/>
                </a:lnTo>
                <a:lnTo>
                  <a:pt x="2104324" y="19571"/>
                </a:lnTo>
                <a:lnTo>
                  <a:pt x="2072352" y="19587"/>
                </a:lnTo>
                <a:lnTo>
                  <a:pt x="2039898" y="19592"/>
                </a:lnTo>
                <a:lnTo>
                  <a:pt x="2007301" y="19594"/>
                </a:lnTo>
                <a:lnTo>
                  <a:pt x="1974661" y="19594"/>
                </a:lnTo>
                <a:lnTo>
                  <a:pt x="1942009" y="19594"/>
                </a:lnTo>
                <a:lnTo>
                  <a:pt x="1918304" y="17659"/>
                </a:lnTo>
                <a:lnTo>
                  <a:pt x="1893980" y="15106"/>
                </a:lnTo>
                <a:lnTo>
                  <a:pt x="1871073" y="13971"/>
                </a:lnTo>
                <a:lnTo>
                  <a:pt x="1848798" y="13466"/>
                </a:lnTo>
                <a:lnTo>
                  <a:pt x="1826077" y="13242"/>
                </a:lnTo>
                <a:lnTo>
                  <a:pt x="1801464" y="13142"/>
                </a:lnTo>
                <a:lnTo>
                  <a:pt x="1777946" y="13098"/>
                </a:lnTo>
                <a:lnTo>
                  <a:pt x="1754673" y="13078"/>
                </a:lnTo>
                <a:lnTo>
                  <a:pt x="1729815" y="13070"/>
                </a:lnTo>
                <a:lnTo>
                  <a:pt x="1706188" y="13066"/>
                </a:lnTo>
                <a:lnTo>
                  <a:pt x="1682866" y="12339"/>
                </a:lnTo>
                <a:lnTo>
                  <a:pt x="1657986" y="9596"/>
                </a:lnTo>
                <a:lnTo>
                  <a:pt x="1634350" y="7893"/>
                </a:lnTo>
                <a:lnTo>
                  <a:pt x="1611023" y="7137"/>
                </a:lnTo>
                <a:lnTo>
                  <a:pt x="1586142" y="6801"/>
                </a:lnTo>
                <a:lnTo>
                  <a:pt x="1560569" y="6651"/>
                </a:lnTo>
                <a:lnTo>
                  <a:pt x="1535415" y="6584"/>
                </a:lnTo>
                <a:lnTo>
                  <a:pt x="1512140" y="6554"/>
                </a:lnTo>
                <a:lnTo>
                  <a:pt x="1487765" y="6542"/>
                </a:lnTo>
                <a:lnTo>
                  <a:pt x="1463143" y="6536"/>
                </a:lnTo>
                <a:lnTo>
                  <a:pt x="1440105" y="6534"/>
                </a:lnTo>
                <a:lnTo>
                  <a:pt x="1417771" y="4597"/>
                </a:lnTo>
                <a:lnTo>
                  <a:pt x="1395023" y="2043"/>
                </a:lnTo>
                <a:lnTo>
                  <a:pt x="1370399" y="908"/>
                </a:lnTo>
                <a:lnTo>
                  <a:pt x="1344941" y="403"/>
                </a:lnTo>
                <a:lnTo>
                  <a:pt x="1319837" y="178"/>
                </a:lnTo>
                <a:lnTo>
                  <a:pt x="1296585" y="79"/>
                </a:lnTo>
                <a:lnTo>
                  <a:pt x="1274155" y="35"/>
                </a:lnTo>
                <a:lnTo>
                  <a:pt x="1251366" y="16"/>
                </a:lnTo>
                <a:lnTo>
                  <a:pt x="1226723" y="7"/>
                </a:lnTo>
                <a:lnTo>
                  <a:pt x="1203191" y="3"/>
                </a:lnTo>
                <a:lnTo>
                  <a:pt x="1179912" y="1"/>
                </a:lnTo>
                <a:lnTo>
                  <a:pt x="1155051" y="0"/>
                </a:lnTo>
                <a:lnTo>
                  <a:pt x="1131423" y="0"/>
                </a:lnTo>
                <a:lnTo>
                  <a:pt x="1108826" y="0"/>
                </a:lnTo>
                <a:lnTo>
                  <a:pt x="1086688" y="0"/>
                </a:lnTo>
                <a:lnTo>
                  <a:pt x="1062818" y="0"/>
                </a:lnTo>
                <a:lnTo>
                  <a:pt x="1038421" y="0"/>
                </a:lnTo>
                <a:lnTo>
                  <a:pt x="1015483" y="0"/>
                </a:lnTo>
                <a:lnTo>
                  <a:pt x="993192" y="0"/>
                </a:lnTo>
                <a:lnTo>
                  <a:pt x="971190" y="724"/>
                </a:lnTo>
                <a:lnTo>
                  <a:pt x="949317" y="3467"/>
                </a:lnTo>
                <a:lnTo>
                  <a:pt x="927500" y="5169"/>
                </a:lnTo>
                <a:lnTo>
                  <a:pt x="905708" y="5925"/>
                </a:lnTo>
                <a:lnTo>
                  <a:pt x="883928" y="6261"/>
                </a:lnTo>
                <a:lnTo>
                  <a:pt x="862152" y="6411"/>
                </a:lnTo>
                <a:lnTo>
                  <a:pt x="840379" y="6478"/>
                </a:lnTo>
                <a:lnTo>
                  <a:pt x="818607" y="6508"/>
                </a:lnTo>
                <a:lnTo>
                  <a:pt x="796835" y="6519"/>
                </a:lnTo>
                <a:lnTo>
                  <a:pt x="775063" y="7252"/>
                </a:lnTo>
                <a:lnTo>
                  <a:pt x="753292" y="9996"/>
                </a:lnTo>
                <a:lnTo>
                  <a:pt x="720635" y="12154"/>
                </a:lnTo>
                <a:lnTo>
                  <a:pt x="687977" y="12794"/>
                </a:lnTo>
                <a:lnTo>
                  <a:pt x="655320" y="12983"/>
                </a:lnTo>
                <a:lnTo>
                  <a:pt x="622663" y="13039"/>
                </a:lnTo>
                <a:lnTo>
                  <a:pt x="593473" y="16524"/>
                </a:lnTo>
                <a:lnTo>
                  <a:pt x="562972" y="18684"/>
                </a:lnTo>
                <a:lnTo>
                  <a:pt x="530954" y="19325"/>
                </a:lnTo>
                <a:lnTo>
                  <a:pt x="501954" y="19514"/>
                </a:lnTo>
                <a:lnTo>
                  <a:pt x="471509" y="19571"/>
                </a:lnTo>
                <a:lnTo>
                  <a:pt x="442974" y="19587"/>
                </a:lnTo>
                <a:lnTo>
                  <a:pt x="416135" y="19592"/>
                </a:lnTo>
                <a:lnTo>
                  <a:pt x="389798" y="19594"/>
                </a:lnTo>
                <a:lnTo>
                  <a:pt x="360142" y="19594"/>
                </a:lnTo>
                <a:lnTo>
                  <a:pt x="331842" y="19594"/>
                </a:lnTo>
                <a:lnTo>
                  <a:pt x="300036" y="19594"/>
                </a:lnTo>
                <a:lnTo>
                  <a:pt x="272183" y="19594"/>
                </a:lnTo>
                <a:lnTo>
                  <a:pt x="242531" y="19594"/>
                </a:lnTo>
                <a:lnTo>
                  <a:pt x="212242" y="19594"/>
                </a:lnTo>
                <a:lnTo>
                  <a:pt x="182794" y="19594"/>
                </a:lnTo>
                <a:lnTo>
                  <a:pt x="151711" y="19594"/>
                </a:lnTo>
                <a:lnTo>
                  <a:pt x="124391" y="19594"/>
                </a:lnTo>
                <a:lnTo>
                  <a:pt x="96649" y="19594"/>
                </a:lnTo>
                <a:lnTo>
                  <a:pt x="70355" y="20319"/>
                </a:lnTo>
                <a:lnTo>
                  <a:pt x="39229" y="25722"/>
                </a:lnTo>
                <a:lnTo>
                  <a:pt x="0" y="2612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2967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fade">
                                      <p:cBhvr>
                                        <p:cTn id="7" dur="1000"/>
                                        <p:tgtEl>
                                          <p:spTgt spid="106498"/>
                                        </p:tgtEl>
                                      </p:cBhvr>
                                    </p:animEffect>
                                    <p:anim calcmode="lin" valueType="num">
                                      <p:cBhvr>
                                        <p:cTn id="8" dur="1000" fill="hold"/>
                                        <p:tgtEl>
                                          <p:spTgt spid="106498"/>
                                        </p:tgtEl>
                                        <p:attrNameLst>
                                          <p:attrName>ppt_x</p:attrName>
                                        </p:attrNameLst>
                                      </p:cBhvr>
                                      <p:tavLst>
                                        <p:tav tm="0">
                                          <p:val>
                                            <p:strVal val="#ppt_x"/>
                                          </p:val>
                                        </p:tav>
                                        <p:tav tm="100000">
                                          <p:val>
                                            <p:strVal val="#ppt_x"/>
                                          </p:val>
                                        </p:tav>
                                      </p:tavLst>
                                    </p:anim>
                                    <p:anim calcmode="lin" valueType="num">
                                      <p:cBhvr>
                                        <p:cTn id="9" dur="898" decel="100000" fill="hold"/>
                                        <p:tgtEl>
                                          <p:spTgt spid="1064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06498"/>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6499">
                                            <p:txEl>
                                              <p:pRg st="0" end="0"/>
                                            </p:txEl>
                                          </p:spTgt>
                                        </p:tgtEl>
                                        <p:attrNameLst>
                                          <p:attrName>style.visibility</p:attrName>
                                        </p:attrNameLst>
                                      </p:cBhvr>
                                      <p:to>
                                        <p:strVal val="visible"/>
                                      </p:to>
                                    </p:set>
                                    <p:animEffect transition="in" filter="dissolve">
                                      <p:cBhvr>
                                        <p:cTn id="15" dur="500"/>
                                        <p:tgtEl>
                                          <p:spTgt spid="10649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6499">
                                            <p:txEl>
                                              <p:pRg st="1" end="1"/>
                                            </p:txEl>
                                          </p:spTgt>
                                        </p:tgtEl>
                                        <p:attrNameLst>
                                          <p:attrName>style.visibility</p:attrName>
                                        </p:attrNameLst>
                                      </p:cBhvr>
                                      <p:to>
                                        <p:strVal val="visible"/>
                                      </p:to>
                                    </p:set>
                                    <p:animEffect transition="in" filter="dissolve">
                                      <p:cBhvr>
                                        <p:cTn id="20" dur="500"/>
                                        <p:tgtEl>
                                          <p:spTgt spid="10649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6499">
                                            <p:txEl>
                                              <p:pRg st="2" end="2"/>
                                            </p:txEl>
                                          </p:spTgt>
                                        </p:tgtEl>
                                        <p:attrNameLst>
                                          <p:attrName>style.visibility</p:attrName>
                                        </p:attrNameLst>
                                      </p:cBhvr>
                                      <p:to>
                                        <p:strVal val="visible"/>
                                      </p:to>
                                    </p:set>
                                    <p:animEffect transition="in" filter="dissolve">
                                      <p:cBhvr>
                                        <p:cTn id="25" dur="500"/>
                                        <p:tgtEl>
                                          <p:spTgt spid="10649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6499">
                                            <p:txEl>
                                              <p:pRg st="3" end="3"/>
                                            </p:txEl>
                                          </p:spTgt>
                                        </p:tgtEl>
                                        <p:attrNameLst>
                                          <p:attrName>style.visibility</p:attrName>
                                        </p:attrNameLst>
                                      </p:cBhvr>
                                      <p:to>
                                        <p:strVal val="visible"/>
                                      </p:to>
                                    </p:set>
                                    <p:animEffect transition="in" filter="dissolve">
                                      <p:cBhvr>
                                        <p:cTn id="30" dur="500"/>
                                        <p:tgtEl>
                                          <p:spTgt spid="10649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6499">
                                            <p:txEl>
                                              <p:pRg st="4" end="4"/>
                                            </p:txEl>
                                          </p:spTgt>
                                        </p:tgtEl>
                                        <p:attrNameLst>
                                          <p:attrName>style.visibility</p:attrName>
                                        </p:attrNameLst>
                                      </p:cBhvr>
                                      <p:to>
                                        <p:strVal val="visible"/>
                                      </p:to>
                                    </p:set>
                                    <p:animEffect transition="in" filter="dissolve">
                                      <p:cBhvr>
                                        <p:cTn id="35" dur="500"/>
                                        <p:tgtEl>
                                          <p:spTgt spid="10649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6499">
                                            <p:txEl>
                                              <p:pRg st="5" end="5"/>
                                            </p:txEl>
                                          </p:spTgt>
                                        </p:tgtEl>
                                        <p:attrNameLst>
                                          <p:attrName>style.visibility</p:attrName>
                                        </p:attrNameLst>
                                      </p:cBhvr>
                                      <p:to>
                                        <p:strVal val="visible"/>
                                      </p:to>
                                    </p:set>
                                    <p:animEffect transition="in" filter="dissolve">
                                      <p:cBhvr>
                                        <p:cTn id="40" dur="500"/>
                                        <p:tgtEl>
                                          <p:spTgt spid="106499">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06502"/>
                                        </p:tgtEl>
                                        <p:attrNameLst>
                                          <p:attrName>style.visibility</p:attrName>
                                        </p:attrNameLst>
                                      </p:cBhvr>
                                      <p:to>
                                        <p:strVal val="visible"/>
                                      </p:to>
                                    </p:set>
                                    <p:animEffect transition="in" filter="box(in)">
                                      <p:cBhvr>
                                        <p:cTn id="45" dur="500"/>
                                        <p:tgtEl>
                                          <p:spTgt spid="106502"/>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106637"/>
                                        </p:tgtEl>
                                        <p:attrNameLst>
                                          <p:attrName>style.visibility</p:attrName>
                                        </p:attrNameLst>
                                      </p:cBhvr>
                                      <p:to>
                                        <p:strVal val="visible"/>
                                      </p:to>
                                    </p:set>
                                    <p:animEffect transition="in" filter="box(in)">
                                      <p:cBhvr>
                                        <p:cTn id="48" dur="500"/>
                                        <p:tgtEl>
                                          <p:spTgt spid="10663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dissolve">
                                      <p:cBhvr>
                                        <p:cTn id="53" dur="3000"/>
                                        <p:tgtEl>
                                          <p:spTgt spid="2"/>
                                        </p:tgtEl>
                                      </p:cBhvr>
                                    </p:animEffect>
                                  </p:childTnLst>
                                </p:cTn>
                              </p:par>
                              <p:par>
                                <p:cTn id="54" presetID="9" presetClass="entr" presetSubtype="0"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30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06797"/>
                                        </p:tgtEl>
                                        <p:attrNameLst>
                                          <p:attrName>style.visibility</p:attrName>
                                        </p:attrNameLst>
                                      </p:cBhvr>
                                      <p:to>
                                        <p:strVal val="visible"/>
                                      </p:to>
                                    </p:set>
                                    <p:animEffect transition="in" filter="box(in)">
                                      <p:cBhvr>
                                        <p:cTn id="61" dur="500"/>
                                        <p:tgtEl>
                                          <p:spTgt spid="106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106499" grpId="0" build="p"/>
      <p:bldP spid="106502" grpId="0" animBg="1"/>
      <p:bldP spid="106637" grpId="0" animBg="1"/>
      <p:bldP spid="10679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9"/>
            <a:ext cx="8915400" cy="868361"/>
          </a:xfrm>
        </p:spPr>
        <p:txBody>
          <a:bodyPr/>
          <a:lstStyle/>
          <a:p>
            <a:r>
              <a:rPr lang="en-US" dirty="0" smtClean="0">
                <a:solidFill>
                  <a:srgbClr val="002060"/>
                </a:solidFill>
                <a:latin typeface="Cooper Black" panose="0208090404030B020404" pitchFamily="18" charset="0"/>
              </a:rPr>
              <a:t>August 17</a:t>
            </a:r>
            <a:r>
              <a:rPr lang="en-US" baseline="30000" dirty="0" smtClean="0">
                <a:solidFill>
                  <a:srgbClr val="002060"/>
                </a:solidFill>
                <a:latin typeface="Cooper Black" panose="0208090404030B020404" pitchFamily="18" charset="0"/>
              </a:rPr>
              <a:t>th</a:t>
            </a:r>
            <a:r>
              <a:rPr lang="en-US" dirty="0" smtClean="0">
                <a:solidFill>
                  <a:srgbClr val="002060"/>
                </a:solidFill>
                <a:latin typeface="Cooper Black" panose="0208090404030B020404" pitchFamily="18" charset="0"/>
              </a:rPr>
              <a:t> 2015</a:t>
            </a:r>
            <a:endParaRPr lang="en-US" dirty="0">
              <a:solidFill>
                <a:srgbClr val="002060"/>
              </a:solidFill>
              <a:latin typeface="Cooper Black" panose="0208090404030B020404" pitchFamily="18" charset="0"/>
            </a:endParaRPr>
          </a:p>
        </p:txBody>
      </p:sp>
      <p:sp>
        <p:nvSpPr>
          <p:cNvPr id="5" name="Content Placeholder 4"/>
          <p:cNvSpPr>
            <a:spLocks noGrp="1"/>
          </p:cNvSpPr>
          <p:nvPr>
            <p:ph idx="1"/>
          </p:nvPr>
        </p:nvSpPr>
        <p:spPr>
          <a:xfrm>
            <a:off x="0" y="1066800"/>
            <a:ext cx="9144000" cy="5638800"/>
          </a:xfrm>
        </p:spPr>
        <p:txBody>
          <a:bodyPr>
            <a:normAutofit fontScale="70000" lnSpcReduction="20000"/>
          </a:bodyPr>
          <a:lstStyle/>
          <a:p>
            <a:pPr marL="0" indent="0">
              <a:buNone/>
            </a:pPr>
            <a:r>
              <a:rPr lang="en-US" sz="4200" b="1" dirty="0" smtClean="0">
                <a:solidFill>
                  <a:srgbClr val="800000"/>
                </a:solidFill>
                <a:latin typeface="Bookman Old Style" panose="02050604050505020204" pitchFamily="18" charset="0"/>
              </a:rPr>
              <a:t>DO: </a:t>
            </a:r>
            <a:r>
              <a:rPr lang="en-US" sz="4200" dirty="0" smtClean="0">
                <a:solidFill>
                  <a:srgbClr val="800000"/>
                </a:solidFill>
                <a:latin typeface="Bookman Old Style" panose="02050604050505020204" pitchFamily="18" charset="0"/>
              </a:rPr>
              <a:t>I will be able to </a:t>
            </a:r>
            <a:r>
              <a:rPr lang="en-US" sz="4200" dirty="0">
                <a:solidFill>
                  <a:srgbClr val="800000"/>
                </a:solidFill>
                <a:latin typeface="Bookman Old Style" panose="02050604050505020204" pitchFamily="18" charset="0"/>
              </a:rPr>
              <a:t>explain the scientific view of the nature of matter by illustrating the movements of particles in solids, liquids, gases, and plasma states</a:t>
            </a:r>
            <a:r>
              <a:rPr lang="en-US" sz="4200" dirty="0" smtClean="0">
                <a:solidFill>
                  <a:srgbClr val="800000"/>
                </a:solidFill>
                <a:latin typeface="Bookman Old Style" panose="02050604050505020204" pitchFamily="18" charset="0"/>
              </a:rPr>
              <a:t>.</a:t>
            </a:r>
          </a:p>
          <a:p>
            <a:pPr marL="0" indent="0">
              <a:buNone/>
            </a:pPr>
            <a:r>
              <a:rPr lang="en-US" sz="4200" b="1" dirty="0" smtClean="0">
                <a:solidFill>
                  <a:srgbClr val="800000"/>
                </a:solidFill>
                <a:latin typeface="Bookman Old Style" panose="02050604050505020204" pitchFamily="18" charset="0"/>
              </a:rPr>
              <a:t>EQ:</a:t>
            </a:r>
            <a:r>
              <a:rPr lang="en-US" sz="4200" dirty="0" smtClean="0">
                <a:solidFill>
                  <a:srgbClr val="800000"/>
                </a:solidFill>
                <a:latin typeface="Bookman Old Style" panose="02050604050505020204" pitchFamily="18" charset="0"/>
              </a:rPr>
              <a:t> </a:t>
            </a:r>
            <a:br>
              <a:rPr lang="en-US" sz="4200" dirty="0" smtClean="0">
                <a:solidFill>
                  <a:srgbClr val="800000"/>
                </a:solidFill>
                <a:latin typeface="Bookman Old Style" panose="02050604050505020204" pitchFamily="18" charset="0"/>
              </a:rPr>
            </a:br>
            <a:r>
              <a:rPr lang="en-US" sz="4200" dirty="0" smtClean="0">
                <a:solidFill>
                  <a:srgbClr val="800000"/>
                </a:solidFill>
                <a:latin typeface="Bookman Old Style" panose="02050604050505020204" pitchFamily="18" charset="0"/>
              </a:rPr>
              <a:t>~What </a:t>
            </a:r>
            <a:r>
              <a:rPr lang="en-US" sz="4200" dirty="0">
                <a:solidFill>
                  <a:srgbClr val="800000"/>
                </a:solidFill>
                <a:latin typeface="Bookman Old Style" panose="02050604050505020204" pitchFamily="18" charset="0"/>
              </a:rPr>
              <a:t>is Olaf’s misconception about temperature effects particle arrangement in the states of matter?</a:t>
            </a:r>
          </a:p>
          <a:p>
            <a:pPr marL="0" indent="0">
              <a:buNone/>
            </a:pPr>
            <a:r>
              <a:rPr lang="en-US" sz="4200" dirty="0" smtClean="0">
                <a:solidFill>
                  <a:srgbClr val="800000"/>
                </a:solidFill>
                <a:latin typeface="Bookman Old Style" panose="02050604050505020204" pitchFamily="18" charset="0"/>
              </a:rPr>
              <a:t>~What </a:t>
            </a:r>
            <a:r>
              <a:rPr lang="en-US" sz="4200" dirty="0">
                <a:solidFill>
                  <a:srgbClr val="800000"/>
                </a:solidFill>
                <a:latin typeface="Bookman Old Style" panose="02050604050505020204" pitchFamily="18" charset="0"/>
              </a:rPr>
              <a:t>are the states of matter?</a:t>
            </a:r>
          </a:p>
          <a:p>
            <a:pPr marL="0" indent="0">
              <a:buNone/>
            </a:pPr>
            <a:r>
              <a:rPr lang="en-US" sz="4200" dirty="0" smtClean="0">
                <a:solidFill>
                  <a:srgbClr val="800000"/>
                </a:solidFill>
                <a:latin typeface="Bookman Old Style" panose="02050604050505020204" pitchFamily="18" charset="0"/>
              </a:rPr>
              <a:t>~How </a:t>
            </a:r>
            <a:r>
              <a:rPr lang="en-US" sz="4200" dirty="0">
                <a:solidFill>
                  <a:srgbClr val="800000"/>
                </a:solidFill>
                <a:latin typeface="Bookman Old Style" panose="02050604050505020204" pitchFamily="18" charset="0"/>
              </a:rPr>
              <a:t>does temperature impact the state of matter?</a:t>
            </a:r>
          </a:p>
          <a:p>
            <a:pPr marL="0" indent="0">
              <a:buNone/>
            </a:pPr>
            <a:r>
              <a:rPr lang="en-US" sz="4200" dirty="0" smtClean="0">
                <a:solidFill>
                  <a:srgbClr val="800000"/>
                </a:solidFill>
                <a:latin typeface="Bookman Old Style" panose="02050604050505020204" pitchFamily="18" charset="0"/>
              </a:rPr>
              <a:t>~Why </a:t>
            </a:r>
            <a:r>
              <a:rPr lang="en-US" sz="4200" dirty="0">
                <a:solidFill>
                  <a:srgbClr val="800000"/>
                </a:solidFill>
                <a:latin typeface="Bookman Old Style" panose="02050604050505020204" pitchFamily="18" charset="0"/>
              </a:rPr>
              <a:t>is the molecular structure of matter different?</a:t>
            </a:r>
          </a:p>
          <a:p>
            <a:pPr marL="0" indent="0">
              <a:buNone/>
            </a:pPr>
            <a:endParaRPr lang="en-US" dirty="0" smtClean="0"/>
          </a:p>
          <a:p>
            <a:pPr marL="0" indent="0">
              <a:buNone/>
            </a:pPr>
            <a:endParaRPr lang="en-US" dirty="0"/>
          </a:p>
        </p:txBody>
      </p:sp>
      <p:sp>
        <p:nvSpPr>
          <p:cNvPr id="6" name="Rectangle 5"/>
          <p:cNvSpPr/>
          <p:nvPr/>
        </p:nvSpPr>
        <p:spPr>
          <a:xfrm>
            <a:off x="7245306" y="-1385"/>
            <a:ext cx="1918090"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page3</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1319260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z="4000" smtClean="0">
                <a:latin typeface="Comic Sans MS" panose="030F0702030302020204" pitchFamily="66" charset="0"/>
              </a:rPr>
              <a:t>Changes in States</a:t>
            </a:r>
            <a:br>
              <a:rPr lang="en-US" altLang="en-US" sz="4000" smtClean="0">
                <a:latin typeface="Comic Sans MS" panose="030F0702030302020204" pitchFamily="66" charset="0"/>
              </a:rPr>
            </a:br>
            <a:r>
              <a:rPr lang="en-US" altLang="en-US" sz="2400" smtClean="0">
                <a:latin typeface="Comic Sans MS" panose="030F0702030302020204" pitchFamily="66" charset="0"/>
              </a:rPr>
              <a:t>(Physical Changes)</a:t>
            </a:r>
          </a:p>
        </p:txBody>
      </p:sp>
      <p:sp>
        <p:nvSpPr>
          <p:cNvPr id="51207" name="Text Box 7"/>
          <p:cNvSpPr txBox="1">
            <a:spLocks noChangeArrowheads="1"/>
          </p:cNvSpPr>
          <p:nvPr/>
        </p:nvSpPr>
        <p:spPr bwMode="auto">
          <a:xfrm>
            <a:off x="1981200" y="3733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b="1" i="1" u="sng">
                <a:latin typeface="Arial Narrow" panose="020B0606020202030204" pitchFamily="34" charset="0"/>
              </a:rPr>
              <a:t>Melting</a:t>
            </a:r>
          </a:p>
        </p:txBody>
      </p:sp>
      <p:sp>
        <p:nvSpPr>
          <p:cNvPr id="51208" name="Text Box 8"/>
          <p:cNvSpPr txBox="1">
            <a:spLocks noChangeArrowheads="1"/>
          </p:cNvSpPr>
          <p:nvPr/>
        </p:nvSpPr>
        <p:spPr bwMode="auto">
          <a:xfrm>
            <a:off x="3048000" y="2743200"/>
            <a:ext cx="2438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b="1" i="1" u="sng">
                <a:latin typeface="Arial Narrow" panose="020B0606020202030204" pitchFamily="34" charset="0"/>
              </a:rPr>
              <a:t>Vaporization</a:t>
            </a:r>
          </a:p>
          <a:p>
            <a:pPr algn="ctr" eaLnBrk="1" hangingPunct="1">
              <a:spcBef>
                <a:spcPct val="50000"/>
              </a:spcBef>
              <a:buFontTx/>
              <a:buNone/>
            </a:pPr>
            <a:r>
              <a:rPr lang="en-US" altLang="en-US" sz="1600" i="1">
                <a:latin typeface="Arial Narrow" panose="020B0606020202030204" pitchFamily="34" charset="0"/>
              </a:rPr>
              <a:t>(Evaporation/Boiling)</a:t>
            </a:r>
          </a:p>
        </p:txBody>
      </p:sp>
      <p:sp>
        <p:nvSpPr>
          <p:cNvPr id="51209" name="Text Box 9"/>
          <p:cNvSpPr txBox="1">
            <a:spLocks noChangeArrowheads="1"/>
          </p:cNvSpPr>
          <p:nvPr/>
        </p:nvSpPr>
        <p:spPr bwMode="auto">
          <a:xfrm>
            <a:off x="4343400" y="44958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b="1" i="1" u="sng">
                <a:latin typeface="Arial Narrow" panose="020B0606020202030204" pitchFamily="34" charset="0"/>
              </a:rPr>
              <a:t>Freezing</a:t>
            </a:r>
          </a:p>
        </p:txBody>
      </p:sp>
      <p:sp>
        <p:nvSpPr>
          <p:cNvPr id="51210" name="Text Box 10"/>
          <p:cNvSpPr txBox="1">
            <a:spLocks noChangeArrowheads="1"/>
          </p:cNvSpPr>
          <p:nvPr/>
        </p:nvSpPr>
        <p:spPr bwMode="auto">
          <a:xfrm>
            <a:off x="6019800" y="36576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b="1" i="1" u="sng">
                <a:latin typeface="Arial Narrow" panose="020B0606020202030204" pitchFamily="34" charset="0"/>
              </a:rPr>
              <a:t>Condensation</a:t>
            </a:r>
          </a:p>
        </p:txBody>
      </p:sp>
      <p:sp>
        <p:nvSpPr>
          <p:cNvPr id="51211" name="Line 11"/>
          <p:cNvSpPr>
            <a:spLocks noChangeShapeType="1"/>
          </p:cNvSpPr>
          <p:nvPr/>
        </p:nvSpPr>
        <p:spPr bwMode="auto">
          <a:xfrm flipH="1">
            <a:off x="5562600" y="3733800"/>
            <a:ext cx="152400" cy="38100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wrap="none"/>
          <a:lstStyle/>
          <a:p>
            <a:endParaRPr lang="en-US"/>
          </a:p>
        </p:txBody>
      </p:sp>
      <p:sp>
        <p:nvSpPr>
          <p:cNvPr id="51212" name="Line 12"/>
          <p:cNvSpPr>
            <a:spLocks noChangeShapeType="1"/>
          </p:cNvSpPr>
          <p:nvPr/>
        </p:nvSpPr>
        <p:spPr bwMode="auto">
          <a:xfrm flipH="1">
            <a:off x="4267200" y="4191000"/>
            <a:ext cx="152400" cy="38100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wrap="none"/>
          <a:lstStyle/>
          <a:p>
            <a:endParaRPr lang="en-US"/>
          </a:p>
        </p:txBody>
      </p:sp>
      <p:sp>
        <p:nvSpPr>
          <p:cNvPr id="51213" name="Line 13"/>
          <p:cNvSpPr>
            <a:spLocks noChangeShapeType="1"/>
          </p:cNvSpPr>
          <p:nvPr/>
        </p:nvSpPr>
        <p:spPr bwMode="auto">
          <a:xfrm flipH="1">
            <a:off x="6781800" y="2286000"/>
            <a:ext cx="457200" cy="68580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wrap="none"/>
          <a:lstStyle/>
          <a:p>
            <a:endParaRPr lang="en-US"/>
          </a:p>
        </p:txBody>
      </p:sp>
      <p:sp>
        <p:nvSpPr>
          <p:cNvPr id="51215" name="Line 15"/>
          <p:cNvSpPr>
            <a:spLocks noChangeShapeType="1"/>
          </p:cNvSpPr>
          <p:nvPr/>
        </p:nvSpPr>
        <p:spPr bwMode="auto">
          <a:xfrm flipV="1">
            <a:off x="3886200" y="3810000"/>
            <a:ext cx="152400" cy="30480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wrap="none"/>
          <a:lstStyle/>
          <a:p>
            <a:endParaRPr lang="en-US"/>
          </a:p>
        </p:txBody>
      </p:sp>
      <p:sp>
        <p:nvSpPr>
          <p:cNvPr id="51216" name="Line 16"/>
          <p:cNvSpPr>
            <a:spLocks noChangeShapeType="1"/>
          </p:cNvSpPr>
          <p:nvPr/>
        </p:nvSpPr>
        <p:spPr bwMode="auto">
          <a:xfrm flipV="1">
            <a:off x="5181600" y="3124200"/>
            <a:ext cx="152400" cy="30480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wrap="none"/>
          <a:lstStyle/>
          <a:p>
            <a:endParaRPr lang="en-US"/>
          </a:p>
        </p:txBody>
      </p:sp>
      <p:sp>
        <p:nvSpPr>
          <p:cNvPr id="51221" name="Text Box 21"/>
          <p:cNvSpPr txBox="1">
            <a:spLocks noChangeArrowheads="1"/>
          </p:cNvSpPr>
          <p:nvPr/>
        </p:nvSpPr>
        <p:spPr bwMode="auto">
          <a:xfrm>
            <a:off x="4191000" y="5715000"/>
            <a:ext cx="3451225" cy="619125"/>
          </a:xfrm>
          <a:prstGeom prst="rect">
            <a:avLst/>
          </a:prstGeom>
          <a:solidFill>
            <a:srgbClr val="FFFFCC"/>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latin typeface="Comic Sans MS" panose="030F0702030302020204" pitchFamily="66" charset="0"/>
              </a:rPr>
              <a:t>All changes in state require a change in  energy</a:t>
            </a:r>
          </a:p>
        </p:txBody>
      </p:sp>
      <p:sp>
        <p:nvSpPr>
          <p:cNvPr id="51226" name="Oval 26"/>
          <p:cNvSpPr>
            <a:spLocks noChangeArrowheads="1"/>
          </p:cNvSpPr>
          <p:nvPr/>
        </p:nvSpPr>
        <p:spPr bwMode="auto">
          <a:xfrm>
            <a:off x="3048000" y="4157663"/>
            <a:ext cx="1447800" cy="609600"/>
          </a:xfrm>
          <a:prstGeom prst="ellipse">
            <a:avLst/>
          </a:prstGeom>
          <a:noFill/>
          <a:ln w="38100" cmpd="dbl">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51227" name="Oval 27"/>
          <p:cNvSpPr>
            <a:spLocks noChangeArrowheads="1"/>
          </p:cNvSpPr>
          <p:nvPr/>
        </p:nvSpPr>
        <p:spPr bwMode="auto">
          <a:xfrm>
            <a:off x="5181600" y="3014663"/>
            <a:ext cx="1371600" cy="609600"/>
          </a:xfrm>
          <a:prstGeom prst="ellipse">
            <a:avLst/>
          </a:prstGeom>
          <a:noFill/>
          <a:ln w="38100" cmpd="dbl">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
        <p:nvSpPr>
          <p:cNvPr id="51229" name="Freeform 29"/>
          <p:cNvSpPr>
            <a:spLocks/>
          </p:cNvSpPr>
          <p:nvPr/>
        </p:nvSpPr>
        <p:spPr bwMode="auto">
          <a:xfrm>
            <a:off x="3505200" y="3810000"/>
            <a:ext cx="2667000" cy="1435100"/>
          </a:xfrm>
          <a:custGeom>
            <a:avLst/>
            <a:gdLst>
              <a:gd name="T0" fmla="*/ 0 w 1776"/>
              <a:gd name="T1" fmla="*/ 2147483646 h 1048"/>
              <a:gd name="T2" fmla="*/ 2147483646 w 1776"/>
              <a:gd name="T3" fmla="*/ 2147483646 h 1048"/>
              <a:gd name="T4" fmla="*/ 2147483646 w 1776"/>
              <a:gd name="T5" fmla="*/ 0 h 1048"/>
              <a:gd name="T6" fmla="*/ 0 60000 65536"/>
              <a:gd name="T7" fmla="*/ 0 60000 65536"/>
              <a:gd name="T8" fmla="*/ 0 60000 65536"/>
              <a:gd name="T9" fmla="*/ 0 w 1776"/>
              <a:gd name="T10" fmla="*/ 0 h 1048"/>
              <a:gd name="T11" fmla="*/ 1776 w 1776"/>
              <a:gd name="T12" fmla="*/ 1048 h 1048"/>
            </a:gdLst>
            <a:ahLst/>
            <a:cxnLst>
              <a:cxn ang="T6">
                <a:pos x="T0" y="T1"/>
              </a:cxn>
              <a:cxn ang="T7">
                <a:pos x="T2" y="T3"/>
              </a:cxn>
              <a:cxn ang="T8">
                <a:pos x="T4" y="T5"/>
              </a:cxn>
            </a:cxnLst>
            <a:rect l="T9" t="T10" r="T11" b="T12"/>
            <a:pathLst>
              <a:path w="1776" h="1048">
                <a:moveTo>
                  <a:pt x="0" y="816"/>
                </a:moveTo>
                <a:cubicBezTo>
                  <a:pt x="476" y="932"/>
                  <a:pt x="952" y="1048"/>
                  <a:pt x="1248" y="912"/>
                </a:cubicBezTo>
                <a:cubicBezTo>
                  <a:pt x="1544" y="776"/>
                  <a:pt x="1688" y="152"/>
                  <a:pt x="1776" y="0"/>
                </a:cubicBezTo>
              </a:path>
            </a:pathLst>
          </a:custGeom>
          <a:noFill/>
          <a:ln w="508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1230" name="Text Box 30"/>
          <p:cNvSpPr txBox="1">
            <a:spLocks noChangeArrowheads="1"/>
          </p:cNvSpPr>
          <p:nvPr/>
        </p:nvSpPr>
        <p:spPr bwMode="auto">
          <a:xfrm>
            <a:off x="4876800" y="5029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i="1" u="sng">
                <a:latin typeface="Arial Narrow" panose="020B0606020202030204" pitchFamily="34" charset="0"/>
              </a:rPr>
              <a:t>Sublimation</a:t>
            </a:r>
          </a:p>
        </p:txBody>
      </p:sp>
      <p:sp>
        <p:nvSpPr>
          <p:cNvPr id="14353" name="Text Box 32"/>
          <p:cNvSpPr txBox="1">
            <a:spLocks noChangeArrowheads="1"/>
          </p:cNvSpPr>
          <p:nvPr/>
        </p:nvSpPr>
        <p:spPr bwMode="auto">
          <a:xfrm>
            <a:off x="1066800" y="5797550"/>
            <a:ext cx="1555750" cy="374650"/>
          </a:xfrm>
          <a:prstGeom prst="rect">
            <a:avLst/>
          </a:prstGeom>
          <a:solidFill>
            <a:srgbClr val="FFFFFF"/>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latin typeface="Comic Sans MS" panose="030F0702030302020204" pitchFamily="66" charset="0"/>
              </a:rPr>
              <a:t>Bose-Einstein</a:t>
            </a:r>
          </a:p>
        </p:txBody>
      </p:sp>
      <p:sp>
        <p:nvSpPr>
          <p:cNvPr id="14354" name="Text Box 33"/>
          <p:cNvSpPr txBox="1">
            <a:spLocks noChangeArrowheads="1"/>
          </p:cNvSpPr>
          <p:nvPr/>
        </p:nvSpPr>
        <p:spPr bwMode="auto">
          <a:xfrm>
            <a:off x="3413125" y="4267200"/>
            <a:ext cx="701675" cy="374650"/>
          </a:xfrm>
          <a:prstGeom prst="rect">
            <a:avLst/>
          </a:prstGeom>
          <a:solidFill>
            <a:srgbClr val="FFFFFF"/>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latin typeface="Comic Sans MS" panose="030F0702030302020204" pitchFamily="66" charset="0"/>
              </a:rPr>
              <a:t>Solid</a:t>
            </a:r>
          </a:p>
        </p:txBody>
      </p:sp>
      <p:sp>
        <p:nvSpPr>
          <p:cNvPr id="14355" name="Text Box 34"/>
          <p:cNvSpPr txBox="1">
            <a:spLocks noChangeArrowheads="1"/>
          </p:cNvSpPr>
          <p:nvPr/>
        </p:nvSpPr>
        <p:spPr bwMode="auto">
          <a:xfrm>
            <a:off x="4400550" y="3683000"/>
            <a:ext cx="781050" cy="374650"/>
          </a:xfrm>
          <a:prstGeom prst="rect">
            <a:avLst/>
          </a:prstGeom>
          <a:solidFill>
            <a:srgbClr val="FFFFFF"/>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latin typeface="Comic Sans MS" panose="030F0702030302020204" pitchFamily="66" charset="0"/>
              </a:rPr>
              <a:t>Liquid</a:t>
            </a:r>
          </a:p>
        </p:txBody>
      </p:sp>
      <p:sp>
        <p:nvSpPr>
          <p:cNvPr id="14356" name="Text Box 35"/>
          <p:cNvSpPr txBox="1">
            <a:spLocks noChangeArrowheads="1"/>
          </p:cNvSpPr>
          <p:nvPr/>
        </p:nvSpPr>
        <p:spPr bwMode="auto">
          <a:xfrm>
            <a:off x="5562600" y="3130550"/>
            <a:ext cx="571500" cy="374650"/>
          </a:xfrm>
          <a:prstGeom prst="rect">
            <a:avLst/>
          </a:prstGeom>
          <a:solidFill>
            <a:srgbClr val="FFFFFF"/>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latin typeface="Comic Sans MS" panose="030F0702030302020204" pitchFamily="66" charset="0"/>
              </a:rPr>
              <a:t>Gas</a:t>
            </a:r>
          </a:p>
        </p:txBody>
      </p:sp>
      <p:sp>
        <p:nvSpPr>
          <p:cNvPr id="14357" name="Text Box 36"/>
          <p:cNvSpPr txBox="1">
            <a:spLocks noChangeArrowheads="1"/>
          </p:cNvSpPr>
          <p:nvPr/>
        </p:nvSpPr>
        <p:spPr bwMode="auto">
          <a:xfrm>
            <a:off x="7385050" y="1778000"/>
            <a:ext cx="866775" cy="374650"/>
          </a:xfrm>
          <a:prstGeom prst="rect">
            <a:avLst/>
          </a:prstGeom>
          <a:solidFill>
            <a:srgbClr val="FFFFFF"/>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1">
                <a:latin typeface="Comic Sans MS" panose="030F0702030302020204" pitchFamily="66" charset="0"/>
              </a:rPr>
              <a:t>Plasma</a:t>
            </a:r>
          </a:p>
        </p:txBody>
      </p:sp>
      <p:sp>
        <p:nvSpPr>
          <p:cNvPr id="51237" name="Text Box 37"/>
          <p:cNvSpPr txBox="1">
            <a:spLocks noChangeArrowheads="1"/>
          </p:cNvSpPr>
          <p:nvPr/>
        </p:nvSpPr>
        <p:spPr bwMode="auto">
          <a:xfrm>
            <a:off x="1981200" y="1981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i="1" u="sng">
                <a:latin typeface="Arial Narrow" panose="020B0606020202030204" pitchFamily="34" charset="0"/>
              </a:rPr>
              <a:t>Disposition</a:t>
            </a:r>
          </a:p>
        </p:txBody>
      </p:sp>
      <p:pic>
        <p:nvPicPr>
          <p:cNvPr id="51238" name="Picture 38" descr="j02889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4800600"/>
            <a:ext cx="8763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9" name="Picture 39" descr="j023622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0"/>
            <a:ext cx="10096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1" name="Freeform 41"/>
          <p:cNvSpPr>
            <a:spLocks/>
          </p:cNvSpPr>
          <p:nvPr/>
        </p:nvSpPr>
        <p:spPr bwMode="auto">
          <a:xfrm rot="10800000">
            <a:off x="3352800" y="2438400"/>
            <a:ext cx="2590800" cy="1663700"/>
          </a:xfrm>
          <a:custGeom>
            <a:avLst/>
            <a:gdLst>
              <a:gd name="T0" fmla="*/ 0 w 1776"/>
              <a:gd name="T1" fmla="*/ 2147483646 h 1048"/>
              <a:gd name="T2" fmla="*/ 2147483646 w 1776"/>
              <a:gd name="T3" fmla="*/ 2147483646 h 1048"/>
              <a:gd name="T4" fmla="*/ 2147483646 w 1776"/>
              <a:gd name="T5" fmla="*/ 0 h 1048"/>
              <a:gd name="T6" fmla="*/ 0 60000 65536"/>
              <a:gd name="T7" fmla="*/ 0 60000 65536"/>
              <a:gd name="T8" fmla="*/ 0 60000 65536"/>
              <a:gd name="T9" fmla="*/ 0 w 1776"/>
              <a:gd name="T10" fmla="*/ 0 h 1048"/>
              <a:gd name="T11" fmla="*/ 1776 w 1776"/>
              <a:gd name="T12" fmla="*/ 1048 h 1048"/>
            </a:gdLst>
            <a:ahLst/>
            <a:cxnLst>
              <a:cxn ang="T6">
                <a:pos x="T0" y="T1"/>
              </a:cxn>
              <a:cxn ang="T7">
                <a:pos x="T2" y="T3"/>
              </a:cxn>
              <a:cxn ang="T8">
                <a:pos x="T4" y="T5"/>
              </a:cxn>
            </a:cxnLst>
            <a:rect l="T9" t="T10" r="T11" b="T12"/>
            <a:pathLst>
              <a:path w="1776" h="1048">
                <a:moveTo>
                  <a:pt x="0" y="816"/>
                </a:moveTo>
                <a:cubicBezTo>
                  <a:pt x="476" y="932"/>
                  <a:pt x="952" y="1048"/>
                  <a:pt x="1248" y="912"/>
                </a:cubicBezTo>
                <a:cubicBezTo>
                  <a:pt x="1544" y="776"/>
                  <a:pt x="1688" y="152"/>
                  <a:pt x="1776" y="0"/>
                </a:cubicBezTo>
              </a:path>
            </a:pathLst>
          </a:custGeom>
          <a:noFill/>
          <a:ln w="508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1242" name="Line 42"/>
          <p:cNvSpPr>
            <a:spLocks noChangeShapeType="1"/>
          </p:cNvSpPr>
          <p:nvPr/>
        </p:nvSpPr>
        <p:spPr bwMode="auto">
          <a:xfrm flipH="1">
            <a:off x="2895600" y="4800600"/>
            <a:ext cx="457200" cy="68580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wrap="none"/>
          <a:lstStyle/>
          <a:p>
            <a:endParaRPr lang="en-US"/>
          </a:p>
        </p:txBody>
      </p:sp>
      <p:sp>
        <p:nvSpPr>
          <p:cNvPr id="51243" name="Line 43"/>
          <p:cNvSpPr>
            <a:spLocks noChangeShapeType="1"/>
          </p:cNvSpPr>
          <p:nvPr/>
        </p:nvSpPr>
        <p:spPr bwMode="auto">
          <a:xfrm flipV="1">
            <a:off x="2362200" y="4572000"/>
            <a:ext cx="533400" cy="76200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wrap="none"/>
          <a:lstStyle/>
          <a:p>
            <a:endParaRPr lang="en-US"/>
          </a:p>
        </p:txBody>
      </p:sp>
      <p:sp>
        <p:nvSpPr>
          <p:cNvPr id="51245" name="Line 45"/>
          <p:cNvSpPr>
            <a:spLocks noChangeShapeType="1"/>
          </p:cNvSpPr>
          <p:nvPr/>
        </p:nvSpPr>
        <p:spPr bwMode="auto">
          <a:xfrm flipV="1">
            <a:off x="6324600" y="1905000"/>
            <a:ext cx="533400" cy="762000"/>
          </a:xfrm>
          <a:prstGeom prst="line">
            <a:avLst/>
          </a:prstGeom>
          <a:noFill/>
          <a:ln w="76200">
            <a:solidFill>
              <a:schemeClr val="tx1"/>
            </a:solidFill>
            <a:round/>
            <a:headEnd/>
            <a:tailEnd type="stealth" w="med" len="med"/>
          </a:ln>
          <a:extLst>
            <a:ext uri="{909E8E84-426E-40DD-AFC4-6F175D3DCCD1}">
              <a14:hiddenFill xmlns:a14="http://schemas.microsoft.com/office/drawing/2010/main">
                <a:noFill/>
              </a14:hiddenFill>
            </a:ext>
          </a:extLst>
        </p:spPr>
        <p:txBody>
          <a:bodyPr wrap="none"/>
          <a:lstStyle/>
          <a:p>
            <a:endParaRPr lang="en-US"/>
          </a:p>
        </p:txBody>
      </p:sp>
      <p:sp>
        <p:nvSpPr>
          <p:cNvPr id="51246" name="Text Box 46"/>
          <p:cNvSpPr txBox="1">
            <a:spLocks noChangeArrowheads="1"/>
          </p:cNvSpPr>
          <p:nvPr/>
        </p:nvSpPr>
        <p:spPr bwMode="auto">
          <a:xfrm>
            <a:off x="2514600" y="533400"/>
            <a:ext cx="4572000" cy="954088"/>
          </a:xfrm>
          <a:prstGeom prst="rect">
            <a:avLst/>
          </a:prstGeom>
          <a:solidFill>
            <a:srgbClr val="FFFF99"/>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latin typeface="Comic Sans MS" panose="030F0702030302020204" pitchFamily="66" charset="0"/>
              </a:rPr>
              <a:t>Why do you think Bose-Einstein and plasma are not equally distanced from the other three states of matter? </a:t>
            </a:r>
          </a:p>
        </p:txBody>
      </p:sp>
      <p:sp>
        <p:nvSpPr>
          <p:cNvPr id="51247" name="Text Box 47"/>
          <p:cNvSpPr txBox="1">
            <a:spLocks noChangeArrowheads="1"/>
          </p:cNvSpPr>
          <p:nvPr/>
        </p:nvSpPr>
        <p:spPr bwMode="auto">
          <a:xfrm>
            <a:off x="4800600" y="1752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b="1" i="1" u="sng">
                <a:latin typeface="Arial Narrow" panose="020B0606020202030204" pitchFamily="34" charset="0"/>
              </a:rPr>
              <a:t>Ionization</a:t>
            </a:r>
          </a:p>
        </p:txBody>
      </p:sp>
      <p:sp>
        <p:nvSpPr>
          <p:cNvPr id="51248" name="Text Box 48"/>
          <p:cNvSpPr txBox="1">
            <a:spLocks noChangeArrowheads="1"/>
          </p:cNvSpPr>
          <p:nvPr/>
        </p:nvSpPr>
        <p:spPr bwMode="auto">
          <a:xfrm>
            <a:off x="6629400" y="248285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b="1" i="1" u="sng">
                <a:latin typeface="Arial Narrow" panose="020B0606020202030204" pitchFamily="34" charset="0"/>
              </a:rPr>
              <a:t>Recombination</a:t>
            </a:r>
          </a:p>
        </p:txBody>
      </p:sp>
    </p:spTree>
    <p:extLst>
      <p:ext uri="{BB962C8B-B14F-4D97-AF65-F5344CB8AC3E}">
        <p14:creationId xmlns:p14="http://schemas.microsoft.com/office/powerpoint/2010/main" val="176502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1000"/>
                                        <p:tgtEl>
                                          <p:spTgt spid="51202"/>
                                        </p:tgtEl>
                                      </p:cBhvr>
                                    </p:animEffect>
                                    <p:anim calcmode="lin" valueType="num">
                                      <p:cBhvr>
                                        <p:cTn id="8" dur="1000" fill="hold"/>
                                        <p:tgtEl>
                                          <p:spTgt spid="51202"/>
                                        </p:tgtEl>
                                        <p:attrNameLst>
                                          <p:attrName>ppt_x</p:attrName>
                                        </p:attrNameLst>
                                      </p:cBhvr>
                                      <p:tavLst>
                                        <p:tav tm="0">
                                          <p:val>
                                            <p:strVal val="#ppt_x"/>
                                          </p:val>
                                        </p:tav>
                                        <p:tav tm="100000">
                                          <p:val>
                                            <p:strVal val="#ppt_x"/>
                                          </p:val>
                                        </p:tav>
                                      </p:tavLst>
                                    </p:anim>
                                    <p:anim calcmode="lin" valueType="num">
                                      <p:cBhvr>
                                        <p:cTn id="9" dur="898" decel="100000" fill="hold"/>
                                        <p:tgtEl>
                                          <p:spTgt spid="5120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120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iterate type="wd">
                                    <p:tmPct val="0"/>
                                  </p:iterate>
                                  <p:childTnLst>
                                    <p:set>
                                      <p:cBhvr>
                                        <p:cTn id="14" dur="1" fill="hold">
                                          <p:stCondLst>
                                            <p:cond delay="0"/>
                                          </p:stCondLst>
                                        </p:cTn>
                                        <p:tgtEl>
                                          <p:spTgt spid="51221"/>
                                        </p:tgtEl>
                                        <p:attrNameLst>
                                          <p:attrName>style.visibility</p:attrName>
                                        </p:attrNameLst>
                                      </p:cBhvr>
                                      <p:to>
                                        <p:strVal val="visible"/>
                                      </p:to>
                                    </p:set>
                                    <p:animEffect transition="in" filter="dissolve">
                                      <p:cBhvr>
                                        <p:cTn id="15" dur="500"/>
                                        <p:tgtEl>
                                          <p:spTgt spid="512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emph" presetSubtype="0" repeatCount="3000" fill="hold" grpId="1" nodeType="clickEffect">
                                  <p:stCondLst>
                                    <p:cond delay="0"/>
                                  </p:stCondLst>
                                  <p:iterate type="wd">
                                    <p:tmPct val="10000"/>
                                  </p:iterate>
                                  <p:childTnLst>
                                    <p:anim calcmode="discrete" valueType="str">
                                      <p:cBhvr>
                                        <p:cTn id="19" dur="1000" fill="hold"/>
                                        <p:tgtEl>
                                          <p:spTgt spid="51221"/>
                                        </p:tgtEl>
                                        <p:attrNameLst>
                                          <p:attrName>style.visibility</p:attrName>
                                        </p:attrNameLst>
                                      </p:cBhvr>
                                      <p:tavLst>
                                        <p:tav tm="0">
                                          <p:val>
                                            <p:strVal val="hidden"/>
                                          </p:val>
                                        </p:tav>
                                        <p:tav tm="50000">
                                          <p:val>
                                            <p:strVal val="visible"/>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xit" presetSubtype="10" fill="hold" grpId="2" nodeType="clickEffect">
                                  <p:stCondLst>
                                    <p:cond delay="0"/>
                                  </p:stCondLst>
                                  <p:iterate type="wd">
                                    <p:tmPct val="0"/>
                                  </p:iterate>
                                  <p:childTnLst>
                                    <p:anim calcmode="lin" valueType="num">
                                      <p:cBhvr>
                                        <p:cTn id="23" dur="500"/>
                                        <p:tgtEl>
                                          <p:spTgt spid="51221"/>
                                        </p:tgtEl>
                                        <p:attrNameLst>
                                          <p:attrName>ppt_w</p:attrName>
                                        </p:attrNameLst>
                                      </p:cBhvr>
                                      <p:tavLst>
                                        <p:tav tm="0">
                                          <p:val>
                                            <p:strVal val="ppt_w"/>
                                          </p:val>
                                        </p:tav>
                                        <p:tav tm="100000">
                                          <p:val>
                                            <p:fltVal val="0"/>
                                          </p:val>
                                        </p:tav>
                                      </p:tavLst>
                                    </p:anim>
                                    <p:anim calcmode="lin" valueType="num">
                                      <p:cBhvr>
                                        <p:cTn id="24" dur="500"/>
                                        <p:tgtEl>
                                          <p:spTgt spid="51221"/>
                                        </p:tgtEl>
                                        <p:attrNameLst>
                                          <p:attrName>ppt_h</p:attrName>
                                        </p:attrNameLst>
                                      </p:cBhvr>
                                      <p:tavLst>
                                        <p:tav tm="0">
                                          <p:val>
                                            <p:strVal val="ppt_h"/>
                                          </p:val>
                                        </p:tav>
                                        <p:tav tm="100000">
                                          <p:val>
                                            <p:strVal val="ppt_h"/>
                                          </p:val>
                                        </p:tav>
                                      </p:tavLst>
                                    </p:anim>
                                    <p:set>
                                      <p:cBhvr>
                                        <p:cTn id="25" dur="1" fill="hold">
                                          <p:stCondLst>
                                            <p:cond delay="499"/>
                                          </p:stCondLst>
                                        </p:cTn>
                                        <p:tgtEl>
                                          <p:spTgt spid="51221"/>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7" presetClass="entr" presetSubtype="0" fill="hold" nodeType="clickEffect">
                                  <p:stCondLst>
                                    <p:cond delay="0"/>
                                  </p:stCondLst>
                                  <p:childTnLst>
                                    <p:set>
                                      <p:cBhvr>
                                        <p:cTn id="29" dur="1" fill="hold">
                                          <p:stCondLst>
                                            <p:cond delay="0"/>
                                          </p:stCondLst>
                                        </p:cTn>
                                        <p:tgtEl>
                                          <p:spTgt spid="51239"/>
                                        </p:tgtEl>
                                        <p:attrNameLst>
                                          <p:attrName>style.visibility</p:attrName>
                                        </p:attrNameLst>
                                      </p:cBhvr>
                                      <p:to>
                                        <p:strVal val="visible"/>
                                      </p:to>
                                    </p:set>
                                    <p:animEffect transition="in" filter="fade">
                                      <p:cBhvr>
                                        <p:cTn id="30" dur="1000"/>
                                        <p:tgtEl>
                                          <p:spTgt spid="51239"/>
                                        </p:tgtEl>
                                      </p:cBhvr>
                                    </p:animEffect>
                                    <p:anim calcmode="lin" valueType="num">
                                      <p:cBhvr>
                                        <p:cTn id="31" dur="1000" fill="hold"/>
                                        <p:tgtEl>
                                          <p:spTgt spid="51239"/>
                                        </p:tgtEl>
                                        <p:attrNameLst>
                                          <p:attrName>ppt_x</p:attrName>
                                        </p:attrNameLst>
                                      </p:cBhvr>
                                      <p:tavLst>
                                        <p:tav tm="0">
                                          <p:val>
                                            <p:strVal val="#ppt_x"/>
                                          </p:val>
                                        </p:tav>
                                        <p:tav tm="100000">
                                          <p:val>
                                            <p:strVal val="#ppt_x"/>
                                          </p:val>
                                        </p:tav>
                                      </p:tavLst>
                                    </p:anim>
                                    <p:anim calcmode="lin" valueType="num">
                                      <p:cBhvr>
                                        <p:cTn id="32" dur="900" decel="100000" fill="hold"/>
                                        <p:tgtEl>
                                          <p:spTgt spid="5123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239"/>
                                        </p:tgtEl>
                                        <p:attrNameLst>
                                          <p:attrName>ppt_y</p:attrName>
                                        </p:attrNameLst>
                                      </p:cBhvr>
                                      <p:tavLst>
                                        <p:tav tm="0">
                                          <p:val>
                                            <p:strVal val="#ppt_y-.03"/>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4" fill="hold" grpId="0" nodeType="clickEffect">
                                  <p:stCondLst>
                                    <p:cond delay="0"/>
                                  </p:stCondLst>
                                  <p:childTnLst>
                                    <p:set>
                                      <p:cBhvr>
                                        <p:cTn id="37" dur="1" fill="hold">
                                          <p:stCondLst>
                                            <p:cond delay="0"/>
                                          </p:stCondLst>
                                        </p:cTn>
                                        <p:tgtEl>
                                          <p:spTgt spid="51243"/>
                                        </p:tgtEl>
                                        <p:attrNameLst>
                                          <p:attrName>style.visibility</p:attrName>
                                        </p:attrNameLst>
                                      </p:cBhvr>
                                      <p:to>
                                        <p:strVal val="visible"/>
                                      </p:to>
                                    </p:set>
                                    <p:animEffect transition="in" filter="wheel(4)">
                                      <p:cBhvr>
                                        <p:cTn id="38" dur="1000"/>
                                        <p:tgtEl>
                                          <p:spTgt spid="5124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xit" presetSubtype="4" fill="hold" grpId="1" nodeType="clickEffect">
                                  <p:stCondLst>
                                    <p:cond delay="0"/>
                                  </p:stCondLst>
                                  <p:childTnLst>
                                    <p:animEffect transition="out" filter="wheel(4)">
                                      <p:cBhvr>
                                        <p:cTn id="42" dur="500"/>
                                        <p:tgtEl>
                                          <p:spTgt spid="51243"/>
                                        </p:tgtEl>
                                      </p:cBhvr>
                                    </p:animEffect>
                                    <p:set>
                                      <p:cBhvr>
                                        <p:cTn id="43" dur="1" fill="hold">
                                          <p:stCondLst>
                                            <p:cond delay="499"/>
                                          </p:stCondLst>
                                        </p:cTn>
                                        <p:tgtEl>
                                          <p:spTgt spid="51243"/>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1" presetClass="entr" presetSubtype="4" fill="hold" grpId="0" nodeType="clickEffect">
                                  <p:stCondLst>
                                    <p:cond delay="0"/>
                                  </p:stCondLst>
                                  <p:childTnLst>
                                    <p:set>
                                      <p:cBhvr>
                                        <p:cTn id="47" dur="1" fill="hold">
                                          <p:stCondLst>
                                            <p:cond delay="0"/>
                                          </p:stCondLst>
                                        </p:cTn>
                                        <p:tgtEl>
                                          <p:spTgt spid="51215"/>
                                        </p:tgtEl>
                                        <p:attrNameLst>
                                          <p:attrName>style.visibility</p:attrName>
                                        </p:attrNameLst>
                                      </p:cBhvr>
                                      <p:to>
                                        <p:strVal val="visible"/>
                                      </p:to>
                                    </p:set>
                                    <p:animEffect transition="in" filter="wheel(4)">
                                      <p:cBhvr>
                                        <p:cTn id="48" dur="2000"/>
                                        <p:tgtEl>
                                          <p:spTgt spid="5121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1" presetClass="entr" presetSubtype="4" fill="hold" grpId="0" nodeType="clickEffect">
                                  <p:stCondLst>
                                    <p:cond delay="0"/>
                                  </p:stCondLst>
                                  <p:childTnLst>
                                    <p:set>
                                      <p:cBhvr>
                                        <p:cTn id="52" dur="1" fill="hold">
                                          <p:stCondLst>
                                            <p:cond delay="0"/>
                                          </p:stCondLst>
                                        </p:cTn>
                                        <p:tgtEl>
                                          <p:spTgt spid="51207"/>
                                        </p:tgtEl>
                                        <p:attrNameLst>
                                          <p:attrName>style.visibility</p:attrName>
                                        </p:attrNameLst>
                                      </p:cBhvr>
                                      <p:to>
                                        <p:strVal val="visible"/>
                                      </p:to>
                                    </p:set>
                                    <p:animEffect transition="in" filter="wheel(4)">
                                      <p:cBhvr>
                                        <p:cTn id="53" dur="1000"/>
                                        <p:tgtEl>
                                          <p:spTgt spid="512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1" presetClass="exit" presetSubtype="4" fill="hold" grpId="1" nodeType="clickEffect">
                                  <p:stCondLst>
                                    <p:cond delay="0"/>
                                  </p:stCondLst>
                                  <p:childTnLst>
                                    <p:animEffect transition="out" filter="wheel(4)">
                                      <p:cBhvr>
                                        <p:cTn id="57" dur="500"/>
                                        <p:tgtEl>
                                          <p:spTgt spid="51207"/>
                                        </p:tgtEl>
                                      </p:cBhvr>
                                    </p:animEffect>
                                    <p:set>
                                      <p:cBhvr>
                                        <p:cTn id="58" dur="1" fill="hold">
                                          <p:stCondLst>
                                            <p:cond delay="499"/>
                                          </p:stCondLst>
                                        </p:cTn>
                                        <p:tgtEl>
                                          <p:spTgt spid="51207"/>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1" presetClass="exit" presetSubtype="4" fill="hold" grpId="1" nodeType="clickEffect">
                                  <p:stCondLst>
                                    <p:cond delay="0"/>
                                  </p:stCondLst>
                                  <p:childTnLst>
                                    <p:animEffect transition="out" filter="wheel(4)">
                                      <p:cBhvr>
                                        <p:cTn id="62" dur="500"/>
                                        <p:tgtEl>
                                          <p:spTgt spid="51215"/>
                                        </p:tgtEl>
                                      </p:cBhvr>
                                    </p:animEffect>
                                    <p:set>
                                      <p:cBhvr>
                                        <p:cTn id="63" dur="1" fill="hold">
                                          <p:stCondLst>
                                            <p:cond delay="499"/>
                                          </p:stCondLst>
                                        </p:cTn>
                                        <p:tgtEl>
                                          <p:spTgt spid="51215"/>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1" presetClass="entr" presetSubtype="4" fill="hold" grpId="0" nodeType="clickEffect">
                                  <p:stCondLst>
                                    <p:cond delay="0"/>
                                  </p:stCondLst>
                                  <p:childTnLst>
                                    <p:set>
                                      <p:cBhvr>
                                        <p:cTn id="67" dur="1" fill="hold">
                                          <p:stCondLst>
                                            <p:cond delay="0"/>
                                          </p:stCondLst>
                                        </p:cTn>
                                        <p:tgtEl>
                                          <p:spTgt spid="51216"/>
                                        </p:tgtEl>
                                        <p:attrNameLst>
                                          <p:attrName>style.visibility</p:attrName>
                                        </p:attrNameLst>
                                      </p:cBhvr>
                                      <p:to>
                                        <p:strVal val="visible"/>
                                      </p:to>
                                    </p:set>
                                    <p:animEffect transition="in" filter="wheel(4)">
                                      <p:cBhvr>
                                        <p:cTn id="68" dur="1000"/>
                                        <p:tgtEl>
                                          <p:spTgt spid="5121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1" presetClass="entr" presetSubtype="4" fill="hold" grpId="0" nodeType="clickEffect">
                                  <p:stCondLst>
                                    <p:cond delay="0"/>
                                  </p:stCondLst>
                                  <p:childTnLst>
                                    <p:set>
                                      <p:cBhvr>
                                        <p:cTn id="72" dur="1" fill="hold">
                                          <p:stCondLst>
                                            <p:cond delay="0"/>
                                          </p:stCondLst>
                                        </p:cTn>
                                        <p:tgtEl>
                                          <p:spTgt spid="51208"/>
                                        </p:tgtEl>
                                        <p:attrNameLst>
                                          <p:attrName>style.visibility</p:attrName>
                                        </p:attrNameLst>
                                      </p:cBhvr>
                                      <p:to>
                                        <p:strVal val="visible"/>
                                      </p:to>
                                    </p:set>
                                    <p:animEffect transition="in" filter="wheel(4)">
                                      <p:cBhvr>
                                        <p:cTn id="73" dur="1000"/>
                                        <p:tgtEl>
                                          <p:spTgt spid="5120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1" presetClass="exit" presetSubtype="4" fill="hold" grpId="1" nodeType="clickEffect">
                                  <p:stCondLst>
                                    <p:cond delay="0"/>
                                  </p:stCondLst>
                                  <p:childTnLst>
                                    <p:animEffect transition="out" filter="wheel(4)">
                                      <p:cBhvr>
                                        <p:cTn id="77" dur="500"/>
                                        <p:tgtEl>
                                          <p:spTgt spid="51208"/>
                                        </p:tgtEl>
                                      </p:cBhvr>
                                    </p:animEffect>
                                    <p:set>
                                      <p:cBhvr>
                                        <p:cTn id="78" dur="1" fill="hold">
                                          <p:stCondLst>
                                            <p:cond delay="499"/>
                                          </p:stCondLst>
                                        </p:cTn>
                                        <p:tgtEl>
                                          <p:spTgt spid="51208"/>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21" presetClass="exit" presetSubtype="4" fill="hold" grpId="1" nodeType="clickEffect">
                                  <p:stCondLst>
                                    <p:cond delay="0"/>
                                  </p:stCondLst>
                                  <p:childTnLst>
                                    <p:animEffect transition="out" filter="wheel(4)">
                                      <p:cBhvr>
                                        <p:cTn id="82" dur="500"/>
                                        <p:tgtEl>
                                          <p:spTgt spid="51216"/>
                                        </p:tgtEl>
                                      </p:cBhvr>
                                    </p:animEffect>
                                    <p:set>
                                      <p:cBhvr>
                                        <p:cTn id="83" dur="1" fill="hold">
                                          <p:stCondLst>
                                            <p:cond delay="499"/>
                                          </p:stCondLst>
                                        </p:cTn>
                                        <p:tgtEl>
                                          <p:spTgt spid="51216"/>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21" presetClass="entr" presetSubtype="4" fill="hold" grpId="0" nodeType="clickEffect">
                                  <p:stCondLst>
                                    <p:cond delay="0"/>
                                  </p:stCondLst>
                                  <p:childTnLst>
                                    <p:set>
                                      <p:cBhvr>
                                        <p:cTn id="87" dur="1" fill="hold">
                                          <p:stCondLst>
                                            <p:cond delay="0"/>
                                          </p:stCondLst>
                                        </p:cTn>
                                        <p:tgtEl>
                                          <p:spTgt spid="51245"/>
                                        </p:tgtEl>
                                        <p:attrNameLst>
                                          <p:attrName>style.visibility</p:attrName>
                                        </p:attrNameLst>
                                      </p:cBhvr>
                                      <p:to>
                                        <p:strVal val="visible"/>
                                      </p:to>
                                    </p:set>
                                    <p:animEffect transition="in" filter="wheel(4)">
                                      <p:cBhvr>
                                        <p:cTn id="88" dur="1000"/>
                                        <p:tgtEl>
                                          <p:spTgt spid="5124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1" presetClass="entr" presetSubtype="4" fill="hold" grpId="0" nodeType="clickEffect">
                                  <p:stCondLst>
                                    <p:cond delay="0"/>
                                  </p:stCondLst>
                                  <p:childTnLst>
                                    <p:set>
                                      <p:cBhvr>
                                        <p:cTn id="92" dur="1" fill="hold">
                                          <p:stCondLst>
                                            <p:cond delay="0"/>
                                          </p:stCondLst>
                                        </p:cTn>
                                        <p:tgtEl>
                                          <p:spTgt spid="51247"/>
                                        </p:tgtEl>
                                        <p:attrNameLst>
                                          <p:attrName>style.visibility</p:attrName>
                                        </p:attrNameLst>
                                      </p:cBhvr>
                                      <p:to>
                                        <p:strVal val="visible"/>
                                      </p:to>
                                    </p:set>
                                    <p:animEffect transition="in" filter="wheel(4)">
                                      <p:cBhvr>
                                        <p:cTn id="93" dur="1000"/>
                                        <p:tgtEl>
                                          <p:spTgt spid="51247"/>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1" presetClass="exit" presetSubtype="4" fill="hold" grpId="1" nodeType="clickEffect">
                                  <p:stCondLst>
                                    <p:cond delay="0"/>
                                  </p:stCondLst>
                                  <p:childTnLst>
                                    <p:animEffect transition="out" filter="wheel(4)">
                                      <p:cBhvr>
                                        <p:cTn id="97" dur="500"/>
                                        <p:tgtEl>
                                          <p:spTgt spid="51247"/>
                                        </p:tgtEl>
                                      </p:cBhvr>
                                    </p:animEffect>
                                    <p:set>
                                      <p:cBhvr>
                                        <p:cTn id="98" dur="1" fill="hold">
                                          <p:stCondLst>
                                            <p:cond delay="499"/>
                                          </p:stCondLst>
                                        </p:cTn>
                                        <p:tgtEl>
                                          <p:spTgt spid="51247"/>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1" presetClass="exit" presetSubtype="4" fill="hold" grpId="1" nodeType="clickEffect">
                                  <p:stCondLst>
                                    <p:cond delay="0"/>
                                  </p:stCondLst>
                                  <p:childTnLst>
                                    <p:animEffect transition="out" filter="wheel(4)">
                                      <p:cBhvr>
                                        <p:cTn id="102" dur="500"/>
                                        <p:tgtEl>
                                          <p:spTgt spid="51245"/>
                                        </p:tgtEl>
                                      </p:cBhvr>
                                    </p:animEffect>
                                    <p:set>
                                      <p:cBhvr>
                                        <p:cTn id="103" dur="1" fill="hold">
                                          <p:stCondLst>
                                            <p:cond delay="499"/>
                                          </p:stCondLst>
                                        </p:cTn>
                                        <p:tgtEl>
                                          <p:spTgt spid="51245"/>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7" presetClass="entr" presetSubtype="0" fill="hold" nodeType="clickEffect">
                                  <p:stCondLst>
                                    <p:cond delay="0"/>
                                  </p:stCondLst>
                                  <p:childTnLst>
                                    <p:set>
                                      <p:cBhvr>
                                        <p:cTn id="107" dur="1" fill="hold">
                                          <p:stCondLst>
                                            <p:cond delay="0"/>
                                          </p:stCondLst>
                                        </p:cTn>
                                        <p:tgtEl>
                                          <p:spTgt spid="51238"/>
                                        </p:tgtEl>
                                        <p:attrNameLst>
                                          <p:attrName>style.visibility</p:attrName>
                                        </p:attrNameLst>
                                      </p:cBhvr>
                                      <p:to>
                                        <p:strVal val="visible"/>
                                      </p:to>
                                    </p:set>
                                    <p:animEffect transition="in" filter="fade">
                                      <p:cBhvr>
                                        <p:cTn id="108" dur="1000"/>
                                        <p:tgtEl>
                                          <p:spTgt spid="51238"/>
                                        </p:tgtEl>
                                      </p:cBhvr>
                                    </p:animEffect>
                                    <p:anim calcmode="lin" valueType="num">
                                      <p:cBhvr>
                                        <p:cTn id="109" dur="1000" fill="hold"/>
                                        <p:tgtEl>
                                          <p:spTgt spid="51238"/>
                                        </p:tgtEl>
                                        <p:attrNameLst>
                                          <p:attrName>ppt_x</p:attrName>
                                        </p:attrNameLst>
                                      </p:cBhvr>
                                      <p:tavLst>
                                        <p:tav tm="0">
                                          <p:val>
                                            <p:strVal val="#ppt_x"/>
                                          </p:val>
                                        </p:tav>
                                        <p:tav tm="100000">
                                          <p:val>
                                            <p:strVal val="#ppt_x"/>
                                          </p:val>
                                        </p:tav>
                                      </p:tavLst>
                                    </p:anim>
                                    <p:anim calcmode="lin" valueType="num">
                                      <p:cBhvr>
                                        <p:cTn id="110" dur="900" decel="100000" fill="hold"/>
                                        <p:tgtEl>
                                          <p:spTgt spid="51238"/>
                                        </p:tgtEl>
                                        <p:attrNameLst>
                                          <p:attrName>ppt_y</p:attrName>
                                        </p:attrNameLst>
                                      </p:cBhvr>
                                      <p:tavLst>
                                        <p:tav tm="0">
                                          <p:val>
                                            <p:strVal val="#ppt_y+1"/>
                                          </p:val>
                                        </p:tav>
                                        <p:tav tm="100000">
                                          <p:val>
                                            <p:strVal val="#ppt_y-.03"/>
                                          </p:val>
                                        </p:tav>
                                      </p:tavLst>
                                    </p:anim>
                                    <p:anim calcmode="lin" valueType="num">
                                      <p:cBhvr>
                                        <p:cTn id="111" dur="100" accel="100000" fill="hold">
                                          <p:stCondLst>
                                            <p:cond delay="900"/>
                                          </p:stCondLst>
                                        </p:cTn>
                                        <p:tgtEl>
                                          <p:spTgt spid="51238"/>
                                        </p:tgtEl>
                                        <p:attrNameLst>
                                          <p:attrName>ppt_y</p:attrName>
                                        </p:attrNameLst>
                                      </p:cBhvr>
                                      <p:tavLst>
                                        <p:tav tm="0">
                                          <p:val>
                                            <p:strVal val="#ppt_y-.03"/>
                                          </p:val>
                                        </p:tav>
                                        <p:tav tm="100000">
                                          <p:val>
                                            <p:strVal val="#ppt_y"/>
                                          </p:val>
                                        </p:tav>
                                      </p:tavLst>
                                    </p:anim>
                                  </p:childTnLst>
                                </p:cTn>
                              </p:par>
                            </p:childTnLst>
                          </p:cTn>
                        </p:par>
                        <p:par>
                          <p:cTn id="112" fill="hold" nodeType="afterGroup">
                            <p:stCondLst>
                              <p:cond delay="1000"/>
                            </p:stCondLst>
                            <p:childTnLst>
                              <p:par>
                                <p:cTn id="113" presetID="17" presetClass="exit" presetSubtype="10" fill="hold" nodeType="afterEffect">
                                  <p:stCondLst>
                                    <p:cond delay="0"/>
                                  </p:stCondLst>
                                  <p:childTnLst>
                                    <p:anim calcmode="lin" valueType="num">
                                      <p:cBhvr>
                                        <p:cTn id="114" dur="500"/>
                                        <p:tgtEl>
                                          <p:spTgt spid="51239"/>
                                        </p:tgtEl>
                                        <p:attrNameLst>
                                          <p:attrName>ppt_w</p:attrName>
                                        </p:attrNameLst>
                                      </p:cBhvr>
                                      <p:tavLst>
                                        <p:tav tm="0">
                                          <p:val>
                                            <p:strVal val="ppt_w"/>
                                          </p:val>
                                        </p:tav>
                                        <p:tav tm="100000">
                                          <p:val>
                                            <p:fltVal val="0"/>
                                          </p:val>
                                        </p:tav>
                                      </p:tavLst>
                                    </p:anim>
                                    <p:anim calcmode="lin" valueType="num">
                                      <p:cBhvr>
                                        <p:cTn id="115" dur="500"/>
                                        <p:tgtEl>
                                          <p:spTgt spid="51239"/>
                                        </p:tgtEl>
                                        <p:attrNameLst>
                                          <p:attrName>ppt_h</p:attrName>
                                        </p:attrNameLst>
                                      </p:cBhvr>
                                      <p:tavLst>
                                        <p:tav tm="0">
                                          <p:val>
                                            <p:strVal val="ppt_h"/>
                                          </p:val>
                                        </p:tav>
                                        <p:tav tm="100000">
                                          <p:val>
                                            <p:strVal val="ppt_h"/>
                                          </p:val>
                                        </p:tav>
                                      </p:tavLst>
                                    </p:anim>
                                    <p:set>
                                      <p:cBhvr>
                                        <p:cTn id="116" dur="1" fill="hold">
                                          <p:stCondLst>
                                            <p:cond delay="499"/>
                                          </p:stCondLst>
                                        </p:cTn>
                                        <p:tgtEl>
                                          <p:spTgt spid="51239"/>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1" presetClass="entr" presetSubtype="4" fill="hold" grpId="0" nodeType="clickEffect">
                                  <p:stCondLst>
                                    <p:cond delay="0"/>
                                  </p:stCondLst>
                                  <p:childTnLst>
                                    <p:set>
                                      <p:cBhvr>
                                        <p:cTn id="120" dur="1" fill="hold">
                                          <p:stCondLst>
                                            <p:cond delay="0"/>
                                          </p:stCondLst>
                                        </p:cTn>
                                        <p:tgtEl>
                                          <p:spTgt spid="51213"/>
                                        </p:tgtEl>
                                        <p:attrNameLst>
                                          <p:attrName>style.visibility</p:attrName>
                                        </p:attrNameLst>
                                      </p:cBhvr>
                                      <p:to>
                                        <p:strVal val="visible"/>
                                      </p:to>
                                    </p:set>
                                    <p:animEffect transition="in" filter="wheel(4)">
                                      <p:cBhvr>
                                        <p:cTn id="121" dur="1000"/>
                                        <p:tgtEl>
                                          <p:spTgt spid="51213"/>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1" presetClass="entr" presetSubtype="4" fill="hold" grpId="0" nodeType="clickEffect">
                                  <p:stCondLst>
                                    <p:cond delay="0"/>
                                  </p:stCondLst>
                                  <p:childTnLst>
                                    <p:set>
                                      <p:cBhvr>
                                        <p:cTn id="125" dur="1" fill="hold">
                                          <p:stCondLst>
                                            <p:cond delay="0"/>
                                          </p:stCondLst>
                                        </p:cTn>
                                        <p:tgtEl>
                                          <p:spTgt spid="51248"/>
                                        </p:tgtEl>
                                        <p:attrNameLst>
                                          <p:attrName>style.visibility</p:attrName>
                                        </p:attrNameLst>
                                      </p:cBhvr>
                                      <p:to>
                                        <p:strVal val="visible"/>
                                      </p:to>
                                    </p:set>
                                    <p:animEffect transition="in" filter="wheel(4)">
                                      <p:cBhvr>
                                        <p:cTn id="126" dur="1000"/>
                                        <p:tgtEl>
                                          <p:spTgt spid="51248"/>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1" presetClass="exit" presetSubtype="4" fill="hold" grpId="1" nodeType="clickEffect">
                                  <p:stCondLst>
                                    <p:cond delay="0"/>
                                  </p:stCondLst>
                                  <p:childTnLst>
                                    <p:animEffect transition="out" filter="wheel(4)">
                                      <p:cBhvr>
                                        <p:cTn id="130" dur="500"/>
                                        <p:tgtEl>
                                          <p:spTgt spid="51248"/>
                                        </p:tgtEl>
                                      </p:cBhvr>
                                    </p:animEffect>
                                    <p:set>
                                      <p:cBhvr>
                                        <p:cTn id="131" dur="1" fill="hold">
                                          <p:stCondLst>
                                            <p:cond delay="499"/>
                                          </p:stCondLst>
                                        </p:cTn>
                                        <p:tgtEl>
                                          <p:spTgt spid="51248"/>
                                        </p:tgtEl>
                                        <p:attrNameLst>
                                          <p:attrName>style.visibility</p:attrName>
                                        </p:attrNameLst>
                                      </p:cBhvr>
                                      <p:to>
                                        <p:strVal val="hidden"/>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1" presetClass="exit" presetSubtype="4" fill="hold" grpId="1" nodeType="clickEffect">
                                  <p:stCondLst>
                                    <p:cond delay="0"/>
                                  </p:stCondLst>
                                  <p:childTnLst>
                                    <p:animEffect transition="out" filter="wheel(4)">
                                      <p:cBhvr>
                                        <p:cTn id="135" dur="500"/>
                                        <p:tgtEl>
                                          <p:spTgt spid="51213"/>
                                        </p:tgtEl>
                                      </p:cBhvr>
                                    </p:animEffect>
                                    <p:set>
                                      <p:cBhvr>
                                        <p:cTn id="136" dur="1" fill="hold">
                                          <p:stCondLst>
                                            <p:cond delay="499"/>
                                          </p:stCondLst>
                                        </p:cTn>
                                        <p:tgtEl>
                                          <p:spTgt spid="51213"/>
                                        </p:tgtEl>
                                        <p:attrNameLst>
                                          <p:attrName>style.visibility</p:attrName>
                                        </p:attrNameLst>
                                      </p:cBhvr>
                                      <p:to>
                                        <p:strVal val="hidden"/>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1" presetClass="entr" presetSubtype="4" fill="hold" grpId="0" nodeType="clickEffect">
                                  <p:stCondLst>
                                    <p:cond delay="0"/>
                                  </p:stCondLst>
                                  <p:childTnLst>
                                    <p:set>
                                      <p:cBhvr>
                                        <p:cTn id="140" dur="1" fill="hold">
                                          <p:stCondLst>
                                            <p:cond delay="0"/>
                                          </p:stCondLst>
                                        </p:cTn>
                                        <p:tgtEl>
                                          <p:spTgt spid="51211"/>
                                        </p:tgtEl>
                                        <p:attrNameLst>
                                          <p:attrName>style.visibility</p:attrName>
                                        </p:attrNameLst>
                                      </p:cBhvr>
                                      <p:to>
                                        <p:strVal val="visible"/>
                                      </p:to>
                                    </p:set>
                                    <p:animEffect transition="in" filter="wheel(4)">
                                      <p:cBhvr>
                                        <p:cTn id="141" dur="1000"/>
                                        <p:tgtEl>
                                          <p:spTgt spid="51211"/>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21" presetClass="entr" presetSubtype="4" fill="hold" grpId="0" nodeType="clickEffect">
                                  <p:stCondLst>
                                    <p:cond delay="0"/>
                                  </p:stCondLst>
                                  <p:childTnLst>
                                    <p:set>
                                      <p:cBhvr>
                                        <p:cTn id="145" dur="1" fill="hold">
                                          <p:stCondLst>
                                            <p:cond delay="0"/>
                                          </p:stCondLst>
                                        </p:cTn>
                                        <p:tgtEl>
                                          <p:spTgt spid="51210"/>
                                        </p:tgtEl>
                                        <p:attrNameLst>
                                          <p:attrName>style.visibility</p:attrName>
                                        </p:attrNameLst>
                                      </p:cBhvr>
                                      <p:to>
                                        <p:strVal val="visible"/>
                                      </p:to>
                                    </p:set>
                                    <p:animEffect transition="in" filter="wheel(4)">
                                      <p:cBhvr>
                                        <p:cTn id="146" dur="1000"/>
                                        <p:tgtEl>
                                          <p:spTgt spid="51210"/>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1" presetClass="exit" presetSubtype="4" fill="hold" grpId="1" nodeType="clickEffect">
                                  <p:stCondLst>
                                    <p:cond delay="0"/>
                                  </p:stCondLst>
                                  <p:childTnLst>
                                    <p:animEffect transition="out" filter="wheel(4)">
                                      <p:cBhvr>
                                        <p:cTn id="150" dur="500"/>
                                        <p:tgtEl>
                                          <p:spTgt spid="51210"/>
                                        </p:tgtEl>
                                      </p:cBhvr>
                                    </p:animEffect>
                                    <p:set>
                                      <p:cBhvr>
                                        <p:cTn id="151" dur="1" fill="hold">
                                          <p:stCondLst>
                                            <p:cond delay="499"/>
                                          </p:stCondLst>
                                        </p:cTn>
                                        <p:tgtEl>
                                          <p:spTgt spid="51210"/>
                                        </p:tgtEl>
                                        <p:attrNameLst>
                                          <p:attrName>style.visibility</p:attrName>
                                        </p:attrNameLst>
                                      </p:cBhvr>
                                      <p:to>
                                        <p:strVal val="hidden"/>
                                      </p:to>
                                    </p:se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1" presetClass="exit" presetSubtype="4" fill="hold" grpId="1" nodeType="clickEffect">
                                  <p:stCondLst>
                                    <p:cond delay="0"/>
                                  </p:stCondLst>
                                  <p:childTnLst>
                                    <p:animEffect transition="out" filter="wheel(4)">
                                      <p:cBhvr>
                                        <p:cTn id="155" dur="500"/>
                                        <p:tgtEl>
                                          <p:spTgt spid="51211"/>
                                        </p:tgtEl>
                                      </p:cBhvr>
                                    </p:animEffect>
                                    <p:set>
                                      <p:cBhvr>
                                        <p:cTn id="156" dur="1" fill="hold">
                                          <p:stCondLst>
                                            <p:cond delay="499"/>
                                          </p:stCondLst>
                                        </p:cTn>
                                        <p:tgtEl>
                                          <p:spTgt spid="51211"/>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1" presetClass="entr" presetSubtype="4" fill="hold" grpId="0" nodeType="clickEffect">
                                  <p:stCondLst>
                                    <p:cond delay="0"/>
                                  </p:stCondLst>
                                  <p:childTnLst>
                                    <p:set>
                                      <p:cBhvr>
                                        <p:cTn id="160" dur="1" fill="hold">
                                          <p:stCondLst>
                                            <p:cond delay="0"/>
                                          </p:stCondLst>
                                        </p:cTn>
                                        <p:tgtEl>
                                          <p:spTgt spid="51212"/>
                                        </p:tgtEl>
                                        <p:attrNameLst>
                                          <p:attrName>style.visibility</p:attrName>
                                        </p:attrNameLst>
                                      </p:cBhvr>
                                      <p:to>
                                        <p:strVal val="visible"/>
                                      </p:to>
                                    </p:set>
                                    <p:animEffect transition="in" filter="wheel(4)">
                                      <p:cBhvr>
                                        <p:cTn id="161" dur="1000"/>
                                        <p:tgtEl>
                                          <p:spTgt spid="51212"/>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21" presetClass="entr" presetSubtype="4" fill="hold" grpId="0" nodeType="clickEffect">
                                  <p:stCondLst>
                                    <p:cond delay="0"/>
                                  </p:stCondLst>
                                  <p:childTnLst>
                                    <p:set>
                                      <p:cBhvr>
                                        <p:cTn id="165" dur="1" fill="hold">
                                          <p:stCondLst>
                                            <p:cond delay="0"/>
                                          </p:stCondLst>
                                        </p:cTn>
                                        <p:tgtEl>
                                          <p:spTgt spid="51209"/>
                                        </p:tgtEl>
                                        <p:attrNameLst>
                                          <p:attrName>style.visibility</p:attrName>
                                        </p:attrNameLst>
                                      </p:cBhvr>
                                      <p:to>
                                        <p:strVal val="visible"/>
                                      </p:to>
                                    </p:set>
                                    <p:animEffect transition="in" filter="wheel(4)">
                                      <p:cBhvr>
                                        <p:cTn id="166" dur="1000"/>
                                        <p:tgtEl>
                                          <p:spTgt spid="51209"/>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1" presetClass="exit" presetSubtype="4" fill="hold" grpId="1" nodeType="clickEffect">
                                  <p:stCondLst>
                                    <p:cond delay="0"/>
                                  </p:stCondLst>
                                  <p:childTnLst>
                                    <p:animEffect transition="out" filter="wheel(4)">
                                      <p:cBhvr>
                                        <p:cTn id="170" dur="500"/>
                                        <p:tgtEl>
                                          <p:spTgt spid="51209"/>
                                        </p:tgtEl>
                                      </p:cBhvr>
                                    </p:animEffect>
                                    <p:set>
                                      <p:cBhvr>
                                        <p:cTn id="171" dur="1" fill="hold">
                                          <p:stCondLst>
                                            <p:cond delay="499"/>
                                          </p:stCondLst>
                                        </p:cTn>
                                        <p:tgtEl>
                                          <p:spTgt spid="51209"/>
                                        </p:tgtEl>
                                        <p:attrNameLst>
                                          <p:attrName>style.visibility</p:attrName>
                                        </p:attrNameLst>
                                      </p:cBhvr>
                                      <p:to>
                                        <p:strVal val="hidden"/>
                                      </p:to>
                                    </p:se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21" presetClass="exit" presetSubtype="4" fill="hold" grpId="1" nodeType="clickEffect">
                                  <p:stCondLst>
                                    <p:cond delay="0"/>
                                  </p:stCondLst>
                                  <p:childTnLst>
                                    <p:animEffect transition="out" filter="wheel(4)">
                                      <p:cBhvr>
                                        <p:cTn id="175" dur="500"/>
                                        <p:tgtEl>
                                          <p:spTgt spid="51212"/>
                                        </p:tgtEl>
                                      </p:cBhvr>
                                    </p:animEffect>
                                    <p:set>
                                      <p:cBhvr>
                                        <p:cTn id="176" dur="1" fill="hold">
                                          <p:stCondLst>
                                            <p:cond delay="499"/>
                                          </p:stCondLst>
                                        </p:cTn>
                                        <p:tgtEl>
                                          <p:spTgt spid="51212"/>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1" presetClass="entr" presetSubtype="4" fill="hold" grpId="0" nodeType="clickEffect">
                                  <p:stCondLst>
                                    <p:cond delay="0"/>
                                  </p:stCondLst>
                                  <p:childTnLst>
                                    <p:set>
                                      <p:cBhvr>
                                        <p:cTn id="180" dur="1" fill="hold">
                                          <p:stCondLst>
                                            <p:cond delay="0"/>
                                          </p:stCondLst>
                                        </p:cTn>
                                        <p:tgtEl>
                                          <p:spTgt spid="51242"/>
                                        </p:tgtEl>
                                        <p:attrNameLst>
                                          <p:attrName>style.visibility</p:attrName>
                                        </p:attrNameLst>
                                      </p:cBhvr>
                                      <p:to>
                                        <p:strVal val="visible"/>
                                      </p:to>
                                    </p:set>
                                    <p:animEffect transition="in" filter="wheel(4)">
                                      <p:cBhvr>
                                        <p:cTn id="181" dur="1000"/>
                                        <p:tgtEl>
                                          <p:spTgt spid="51242"/>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1" presetClass="exit" presetSubtype="4" fill="hold" grpId="1" nodeType="clickEffect">
                                  <p:stCondLst>
                                    <p:cond delay="0"/>
                                  </p:stCondLst>
                                  <p:childTnLst>
                                    <p:animEffect transition="out" filter="wheel(4)">
                                      <p:cBhvr>
                                        <p:cTn id="185" dur="500"/>
                                        <p:tgtEl>
                                          <p:spTgt spid="51242"/>
                                        </p:tgtEl>
                                      </p:cBhvr>
                                    </p:animEffect>
                                    <p:set>
                                      <p:cBhvr>
                                        <p:cTn id="186" dur="1" fill="hold">
                                          <p:stCondLst>
                                            <p:cond delay="499"/>
                                          </p:stCondLst>
                                        </p:cTn>
                                        <p:tgtEl>
                                          <p:spTgt spid="51242"/>
                                        </p:tgtEl>
                                        <p:attrNameLst>
                                          <p:attrName>style.visibility</p:attrName>
                                        </p:attrNameLst>
                                      </p:cBhvr>
                                      <p:to>
                                        <p:strVal val="hidden"/>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6" presetClass="entr" presetSubtype="16" fill="hold" grpId="0" nodeType="clickEffect">
                                  <p:stCondLst>
                                    <p:cond delay="0"/>
                                  </p:stCondLst>
                                  <p:childTnLst>
                                    <p:set>
                                      <p:cBhvr>
                                        <p:cTn id="190" dur="1" fill="hold">
                                          <p:stCondLst>
                                            <p:cond delay="0"/>
                                          </p:stCondLst>
                                        </p:cTn>
                                        <p:tgtEl>
                                          <p:spTgt spid="51226"/>
                                        </p:tgtEl>
                                        <p:attrNameLst>
                                          <p:attrName>style.visibility</p:attrName>
                                        </p:attrNameLst>
                                      </p:cBhvr>
                                      <p:to>
                                        <p:strVal val="visible"/>
                                      </p:to>
                                    </p:set>
                                    <p:animEffect transition="in" filter="circle(in)">
                                      <p:cBhvr>
                                        <p:cTn id="191" dur="2000"/>
                                        <p:tgtEl>
                                          <p:spTgt spid="51226"/>
                                        </p:tgtEl>
                                      </p:cBhvr>
                                    </p:animEffect>
                                  </p:childTnLst>
                                </p:cTn>
                              </p:par>
                              <p:par>
                                <p:cTn id="192" presetID="6" presetClass="entr" presetSubtype="16" fill="hold" grpId="0" nodeType="withEffect">
                                  <p:stCondLst>
                                    <p:cond delay="0"/>
                                  </p:stCondLst>
                                  <p:childTnLst>
                                    <p:set>
                                      <p:cBhvr>
                                        <p:cTn id="193" dur="1" fill="hold">
                                          <p:stCondLst>
                                            <p:cond delay="0"/>
                                          </p:stCondLst>
                                        </p:cTn>
                                        <p:tgtEl>
                                          <p:spTgt spid="51227"/>
                                        </p:tgtEl>
                                        <p:attrNameLst>
                                          <p:attrName>style.visibility</p:attrName>
                                        </p:attrNameLst>
                                      </p:cBhvr>
                                      <p:to>
                                        <p:strVal val="visible"/>
                                      </p:to>
                                    </p:set>
                                    <p:animEffect transition="in" filter="circle(in)">
                                      <p:cBhvr>
                                        <p:cTn id="194" dur="2000"/>
                                        <p:tgtEl>
                                          <p:spTgt spid="51227"/>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2" presetClass="entr" presetSubtype="8" fill="hold" grpId="0" nodeType="clickEffect">
                                  <p:stCondLst>
                                    <p:cond delay="0"/>
                                  </p:stCondLst>
                                  <p:childTnLst>
                                    <p:set>
                                      <p:cBhvr>
                                        <p:cTn id="198" dur="1" fill="hold">
                                          <p:stCondLst>
                                            <p:cond delay="0"/>
                                          </p:stCondLst>
                                        </p:cTn>
                                        <p:tgtEl>
                                          <p:spTgt spid="51229"/>
                                        </p:tgtEl>
                                        <p:attrNameLst>
                                          <p:attrName>style.visibility</p:attrName>
                                        </p:attrNameLst>
                                      </p:cBhvr>
                                      <p:to>
                                        <p:strVal val="visible"/>
                                      </p:to>
                                    </p:set>
                                    <p:animEffect transition="in" filter="wipe(left)">
                                      <p:cBhvr>
                                        <p:cTn id="199" dur="500"/>
                                        <p:tgtEl>
                                          <p:spTgt spid="51229"/>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9" presetClass="entr" presetSubtype="0" fill="hold" grpId="0" nodeType="clickEffect">
                                  <p:stCondLst>
                                    <p:cond delay="0"/>
                                  </p:stCondLst>
                                  <p:childTnLst>
                                    <p:set>
                                      <p:cBhvr>
                                        <p:cTn id="203" dur="1" fill="hold">
                                          <p:stCondLst>
                                            <p:cond delay="0"/>
                                          </p:stCondLst>
                                        </p:cTn>
                                        <p:tgtEl>
                                          <p:spTgt spid="51230"/>
                                        </p:tgtEl>
                                        <p:attrNameLst>
                                          <p:attrName>style.visibility</p:attrName>
                                        </p:attrNameLst>
                                      </p:cBhvr>
                                      <p:to>
                                        <p:strVal val="visible"/>
                                      </p:to>
                                    </p:set>
                                    <p:animEffect transition="in" filter="dissolve">
                                      <p:cBhvr>
                                        <p:cTn id="204" dur="500"/>
                                        <p:tgtEl>
                                          <p:spTgt spid="51230"/>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22" presetClass="entr" presetSubtype="2" fill="hold" grpId="0" nodeType="clickEffect">
                                  <p:stCondLst>
                                    <p:cond delay="0"/>
                                  </p:stCondLst>
                                  <p:childTnLst>
                                    <p:set>
                                      <p:cBhvr>
                                        <p:cTn id="208" dur="1" fill="hold">
                                          <p:stCondLst>
                                            <p:cond delay="0"/>
                                          </p:stCondLst>
                                        </p:cTn>
                                        <p:tgtEl>
                                          <p:spTgt spid="51241"/>
                                        </p:tgtEl>
                                        <p:attrNameLst>
                                          <p:attrName>style.visibility</p:attrName>
                                        </p:attrNameLst>
                                      </p:cBhvr>
                                      <p:to>
                                        <p:strVal val="visible"/>
                                      </p:to>
                                    </p:set>
                                    <p:animEffect transition="in" filter="wipe(right)">
                                      <p:cBhvr>
                                        <p:cTn id="209" dur="500"/>
                                        <p:tgtEl>
                                          <p:spTgt spid="51241"/>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9" presetClass="entr" presetSubtype="0" fill="hold" grpId="0" nodeType="clickEffect">
                                  <p:stCondLst>
                                    <p:cond delay="0"/>
                                  </p:stCondLst>
                                  <p:childTnLst>
                                    <p:set>
                                      <p:cBhvr>
                                        <p:cTn id="213" dur="1" fill="hold">
                                          <p:stCondLst>
                                            <p:cond delay="0"/>
                                          </p:stCondLst>
                                        </p:cTn>
                                        <p:tgtEl>
                                          <p:spTgt spid="51237"/>
                                        </p:tgtEl>
                                        <p:attrNameLst>
                                          <p:attrName>style.visibility</p:attrName>
                                        </p:attrNameLst>
                                      </p:cBhvr>
                                      <p:to>
                                        <p:strVal val="visible"/>
                                      </p:to>
                                    </p:set>
                                    <p:animEffect transition="in" filter="dissolve">
                                      <p:cBhvr>
                                        <p:cTn id="214" dur="500"/>
                                        <p:tgtEl>
                                          <p:spTgt spid="51237"/>
                                        </p:tgtEl>
                                      </p:cBhvr>
                                    </p:animEffec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4" presetClass="entr" presetSubtype="16" fill="hold" grpId="0" nodeType="clickEffect">
                                  <p:stCondLst>
                                    <p:cond delay="0"/>
                                  </p:stCondLst>
                                  <p:childTnLst>
                                    <p:set>
                                      <p:cBhvr>
                                        <p:cTn id="218" dur="1" fill="hold">
                                          <p:stCondLst>
                                            <p:cond delay="0"/>
                                          </p:stCondLst>
                                        </p:cTn>
                                        <p:tgtEl>
                                          <p:spTgt spid="51246"/>
                                        </p:tgtEl>
                                        <p:attrNameLst>
                                          <p:attrName>style.visibility</p:attrName>
                                        </p:attrNameLst>
                                      </p:cBhvr>
                                      <p:to>
                                        <p:strVal val="visible"/>
                                      </p:to>
                                    </p:set>
                                    <p:animEffect transition="in" filter="box(in)">
                                      <p:cBhvr>
                                        <p:cTn id="219" dur="500"/>
                                        <p:tgtEl>
                                          <p:spTgt spid="51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7" grpId="0"/>
      <p:bldP spid="51207" grpId="1"/>
      <p:bldP spid="51208" grpId="0"/>
      <p:bldP spid="51208" grpId="1"/>
      <p:bldP spid="51209" grpId="0"/>
      <p:bldP spid="51209" grpId="1"/>
      <p:bldP spid="51210" grpId="0"/>
      <p:bldP spid="51210" grpId="1"/>
      <p:bldP spid="51211" grpId="0" animBg="1"/>
      <p:bldP spid="51211" grpId="1" animBg="1"/>
      <p:bldP spid="51212" grpId="0" animBg="1"/>
      <p:bldP spid="51212" grpId="1" animBg="1"/>
      <p:bldP spid="51213" grpId="0" animBg="1"/>
      <p:bldP spid="51213" grpId="1" animBg="1"/>
      <p:bldP spid="51215" grpId="0" animBg="1"/>
      <p:bldP spid="51215" grpId="1" animBg="1"/>
      <p:bldP spid="51216" grpId="0" animBg="1"/>
      <p:bldP spid="51216" grpId="1" animBg="1"/>
      <p:bldP spid="51221" grpId="0" animBg="1"/>
      <p:bldP spid="51221" grpId="1" animBg="1"/>
      <p:bldP spid="51221" grpId="2" animBg="1"/>
      <p:bldP spid="51226" grpId="0" animBg="1"/>
      <p:bldP spid="51227" grpId="0" animBg="1"/>
      <p:bldP spid="51229" grpId="0" animBg="1"/>
      <p:bldP spid="51230" grpId="0"/>
      <p:bldP spid="51237" grpId="0"/>
      <p:bldP spid="51241" grpId="0" animBg="1"/>
      <p:bldP spid="51242" grpId="0" animBg="1"/>
      <p:bldP spid="51242" grpId="1" animBg="1"/>
      <p:bldP spid="51243" grpId="0" animBg="1"/>
      <p:bldP spid="51243" grpId="1" animBg="1"/>
      <p:bldP spid="51245" grpId="0" animBg="1"/>
      <p:bldP spid="51245" grpId="1" animBg="1"/>
      <p:bldP spid="51246" grpId="0" animBg="1"/>
      <p:bldP spid="51247" grpId="0"/>
      <p:bldP spid="51247" grpId="1"/>
      <p:bldP spid="51248" grpId="0"/>
      <p:bldP spid="5124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2286"/>
            <a:ext cx="9144000" cy="5197783"/>
          </a:xfrm>
          <a:prstGeom prst="rect">
            <a:avLst/>
          </a:prstGeom>
        </p:spPr>
      </p:pic>
    </p:spTree>
    <p:extLst>
      <p:ext uri="{BB962C8B-B14F-4D97-AF65-F5344CB8AC3E}">
        <p14:creationId xmlns:p14="http://schemas.microsoft.com/office/powerpoint/2010/main" val="1629053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 2013 S. Coates</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1" y="0"/>
            <a:ext cx="8976917" cy="6858000"/>
          </a:xfrm>
          <a:prstGeom prst="rect">
            <a:avLst/>
          </a:prstGeom>
        </p:spPr>
      </p:pic>
      <p:grpSp>
        <p:nvGrpSpPr>
          <p:cNvPr id="23" name="SMARTInkShape-Group27"/>
          <p:cNvGrpSpPr/>
          <p:nvPr/>
        </p:nvGrpSpPr>
        <p:grpSpPr>
          <a:xfrm>
            <a:off x="751114" y="1240972"/>
            <a:ext cx="4082144" cy="1018903"/>
            <a:chOff x="751114" y="1240972"/>
            <a:chExt cx="4082144" cy="1018903"/>
          </a:xfrm>
        </p:grpSpPr>
        <p:sp>
          <p:nvSpPr>
            <p:cNvPr id="4" name="SMARTInkShape-42"/>
            <p:cNvSpPr/>
            <p:nvPr/>
          </p:nvSpPr>
          <p:spPr>
            <a:xfrm>
              <a:off x="751114" y="1894114"/>
              <a:ext cx="365761" cy="13064"/>
            </a:xfrm>
            <a:custGeom>
              <a:avLst/>
              <a:gdLst/>
              <a:ahLst/>
              <a:cxnLst/>
              <a:rect l="0" t="0" r="0" b="0"/>
              <a:pathLst>
                <a:path w="365761" h="13064">
                  <a:moveTo>
                    <a:pt x="0" y="13063"/>
                  </a:moveTo>
                  <a:lnTo>
                    <a:pt x="31919" y="13063"/>
                  </a:lnTo>
                  <a:lnTo>
                    <a:pt x="62974" y="13063"/>
                  </a:lnTo>
                  <a:lnTo>
                    <a:pt x="74620" y="12337"/>
                  </a:lnTo>
                  <a:lnTo>
                    <a:pt x="100201" y="7137"/>
                  </a:lnTo>
                  <a:lnTo>
                    <a:pt x="130768" y="6585"/>
                  </a:lnTo>
                  <a:lnTo>
                    <a:pt x="145265" y="5822"/>
                  </a:lnTo>
                  <a:lnTo>
                    <a:pt x="159479" y="2773"/>
                  </a:lnTo>
                  <a:lnTo>
                    <a:pt x="176430" y="4370"/>
                  </a:lnTo>
                  <a:lnTo>
                    <a:pt x="208883" y="320"/>
                  </a:lnTo>
                  <a:lnTo>
                    <a:pt x="240291" y="28"/>
                  </a:lnTo>
                  <a:lnTo>
                    <a:pt x="269603" y="3"/>
                  </a:lnTo>
                  <a:lnTo>
                    <a:pt x="300032" y="0"/>
                  </a:lnTo>
                  <a:lnTo>
                    <a:pt x="329338" y="726"/>
                  </a:lnTo>
                  <a:lnTo>
                    <a:pt x="350438" y="5927"/>
                  </a:lnTo>
                  <a:lnTo>
                    <a:pt x="365760" y="653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43"/>
            <p:cNvSpPr/>
            <p:nvPr/>
          </p:nvSpPr>
          <p:spPr>
            <a:xfrm>
              <a:off x="875214" y="1926771"/>
              <a:ext cx="13061" cy="222070"/>
            </a:xfrm>
            <a:custGeom>
              <a:avLst/>
              <a:gdLst/>
              <a:ahLst/>
              <a:cxnLst/>
              <a:rect l="0" t="0" r="0" b="0"/>
              <a:pathLst>
                <a:path w="13061" h="222070">
                  <a:moveTo>
                    <a:pt x="6529" y="0"/>
                  </a:moveTo>
                  <a:lnTo>
                    <a:pt x="266" y="6263"/>
                  </a:lnTo>
                  <a:lnTo>
                    <a:pt x="0" y="24867"/>
                  </a:lnTo>
                  <a:lnTo>
                    <a:pt x="4487" y="31092"/>
                  </a:lnTo>
                  <a:lnTo>
                    <a:pt x="12073" y="53545"/>
                  </a:lnTo>
                  <a:lnTo>
                    <a:pt x="13035" y="83730"/>
                  </a:lnTo>
                  <a:lnTo>
                    <a:pt x="13059" y="115684"/>
                  </a:lnTo>
                  <a:lnTo>
                    <a:pt x="13060" y="145065"/>
                  </a:lnTo>
                  <a:lnTo>
                    <a:pt x="13060" y="176788"/>
                  </a:lnTo>
                  <a:lnTo>
                    <a:pt x="13060" y="207484"/>
                  </a:lnTo>
                  <a:lnTo>
                    <a:pt x="13060" y="22206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4"/>
            <p:cNvSpPr/>
            <p:nvPr/>
          </p:nvSpPr>
          <p:spPr>
            <a:xfrm>
              <a:off x="790331" y="2155371"/>
              <a:ext cx="306950" cy="26127"/>
            </a:xfrm>
            <a:custGeom>
              <a:avLst/>
              <a:gdLst/>
              <a:ahLst/>
              <a:cxnLst/>
              <a:rect l="0" t="0" r="0" b="0"/>
              <a:pathLst>
                <a:path w="306950" h="26127">
                  <a:moveTo>
                    <a:pt x="26098" y="0"/>
                  </a:moveTo>
                  <a:lnTo>
                    <a:pt x="13539" y="0"/>
                  </a:lnTo>
                  <a:lnTo>
                    <a:pt x="11194" y="726"/>
                  </a:lnTo>
                  <a:lnTo>
                    <a:pt x="9630" y="1935"/>
                  </a:lnTo>
                  <a:lnTo>
                    <a:pt x="8588" y="3468"/>
                  </a:lnTo>
                  <a:lnTo>
                    <a:pt x="7167" y="4489"/>
                  </a:lnTo>
                  <a:lnTo>
                    <a:pt x="68" y="6508"/>
                  </a:lnTo>
                  <a:lnTo>
                    <a:pt x="0" y="9992"/>
                  </a:lnTo>
                  <a:lnTo>
                    <a:pt x="717" y="11016"/>
                  </a:lnTo>
                  <a:lnTo>
                    <a:pt x="1920" y="11698"/>
                  </a:lnTo>
                  <a:lnTo>
                    <a:pt x="3448" y="12153"/>
                  </a:lnTo>
                  <a:lnTo>
                    <a:pt x="4466" y="13182"/>
                  </a:lnTo>
                  <a:lnTo>
                    <a:pt x="5598" y="16261"/>
                  </a:lnTo>
                  <a:lnTo>
                    <a:pt x="7351" y="17372"/>
                  </a:lnTo>
                  <a:lnTo>
                    <a:pt x="21138" y="19302"/>
                  </a:lnTo>
                  <a:lnTo>
                    <a:pt x="35547" y="20262"/>
                  </a:lnTo>
                  <a:lnTo>
                    <a:pt x="60997" y="25515"/>
                  </a:lnTo>
                  <a:lnTo>
                    <a:pt x="93351" y="26090"/>
                  </a:lnTo>
                  <a:lnTo>
                    <a:pt x="125601" y="26123"/>
                  </a:lnTo>
                  <a:lnTo>
                    <a:pt x="158223" y="26126"/>
                  </a:lnTo>
                  <a:lnTo>
                    <a:pt x="190877" y="26126"/>
                  </a:lnTo>
                  <a:lnTo>
                    <a:pt x="221511" y="26126"/>
                  </a:lnTo>
                  <a:lnTo>
                    <a:pt x="236478" y="25400"/>
                  </a:lnTo>
                  <a:lnTo>
                    <a:pt x="267713" y="18063"/>
                  </a:lnTo>
                  <a:lnTo>
                    <a:pt x="306949" y="653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5"/>
            <p:cNvSpPr/>
            <p:nvPr/>
          </p:nvSpPr>
          <p:spPr>
            <a:xfrm>
              <a:off x="1123406" y="1992137"/>
              <a:ext cx="241664" cy="189361"/>
            </a:xfrm>
            <a:custGeom>
              <a:avLst/>
              <a:gdLst/>
              <a:ahLst/>
              <a:cxnLst/>
              <a:rect l="0" t="0" r="0" b="0"/>
              <a:pathLst>
                <a:path w="241664" h="189361">
                  <a:moveTo>
                    <a:pt x="0" y="45669"/>
                  </a:moveTo>
                  <a:lnTo>
                    <a:pt x="0" y="55398"/>
                  </a:lnTo>
                  <a:lnTo>
                    <a:pt x="1935" y="59185"/>
                  </a:lnTo>
                  <a:lnTo>
                    <a:pt x="9090" y="70997"/>
                  </a:lnTo>
                  <a:lnTo>
                    <a:pt x="19645" y="103069"/>
                  </a:lnTo>
                  <a:lnTo>
                    <a:pt x="25682" y="129732"/>
                  </a:lnTo>
                  <a:lnTo>
                    <a:pt x="26654" y="135281"/>
                  </a:lnTo>
                  <a:lnTo>
                    <a:pt x="31723" y="151391"/>
                  </a:lnTo>
                  <a:lnTo>
                    <a:pt x="32657" y="182826"/>
                  </a:lnTo>
                  <a:lnTo>
                    <a:pt x="32657" y="151654"/>
                  </a:lnTo>
                  <a:lnTo>
                    <a:pt x="32657" y="121189"/>
                  </a:lnTo>
                  <a:lnTo>
                    <a:pt x="33383" y="108604"/>
                  </a:lnTo>
                  <a:lnTo>
                    <a:pt x="37871" y="96409"/>
                  </a:lnTo>
                  <a:lnTo>
                    <a:pt x="43072" y="87151"/>
                  </a:lnTo>
                  <a:lnTo>
                    <a:pt x="48838" y="67169"/>
                  </a:lnTo>
                  <a:lnTo>
                    <a:pt x="69685" y="34733"/>
                  </a:lnTo>
                  <a:lnTo>
                    <a:pt x="76930" y="23963"/>
                  </a:lnTo>
                  <a:lnTo>
                    <a:pt x="105503" y="4390"/>
                  </a:lnTo>
                  <a:lnTo>
                    <a:pt x="112446" y="1923"/>
                  </a:lnTo>
                  <a:lnTo>
                    <a:pt x="145090" y="0"/>
                  </a:lnTo>
                  <a:lnTo>
                    <a:pt x="152295" y="697"/>
                  </a:lnTo>
                  <a:lnTo>
                    <a:pt x="164770" y="5123"/>
                  </a:lnTo>
                  <a:lnTo>
                    <a:pt x="168629" y="5575"/>
                  </a:lnTo>
                  <a:lnTo>
                    <a:pt x="171928" y="7328"/>
                  </a:lnTo>
                  <a:lnTo>
                    <a:pt x="204356" y="34730"/>
                  </a:lnTo>
                  <a:lnTo>
                    <a:pt x="220668" y="52767"/>
                  </a:lnTo>
                  <a:lnTo>
                    <a:pt x="232044" y="74046"/>
                  </a:lnTo>
                  <a:lnTo>
                    <a:pt x="240634" y="105342"/>
                  </a:lnTo>
                  <a:lnTo>
                    <a:pt x="241622" y="135293"/>
                  </a:lnTo>
                  <a:lnTo>
                    <a:pt x="241662" y="167388"/>
                  </a:lnTo>
                  <a:lnTo>
                    <a:pt x="241662" y="171854"/>
                  </a:lnTo>
                  <a:lnTo>
                    <a:pt x="239727" y="176258"/>
                  </a:lnTo>
                  <a:lnTo>
                    <a:pt x="236039" y="181531"/>
                  </a:lnTo>
                  <a:lnTo>
                    <a:pt x="235138" y="189270"/>
                  </a:lnTo>
                  <a:lnTo>
                    <a:pt x="241663" y="18936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6"/>
            <p:cNvSpPr/>
            <p:nvPr/>
          </p:nvSpPr>
          <p:spPr>
            <a:xfrm>
              <a:off x="1391228" y="1965968"/>
              <a:ext cx="176316" cy="176228"/>
            </a:xfrm>
            <a:custGeom>
              <a:avLst/>
              <a:gdLst/>
              <a:ahLst/>
              <a:cxnLst/>
              <a:rect l="0" t="0" r="0" b="0"/>
              <a:pathLst>
                <a:path w="176316" h="176228">
                  <a:moveTo>
                    <a:pt x="137126" y="39181"/>
                  </a:moveTo>
                  <a:lnTo>
                    <a:pt x="137126" y="22999"/>
                  </a:lnTo>
                  <a:lnTo>
                    <a:pt x="135191" y="19168"/>
                  </a:lnTo>
                  <a:lnTo>
                    <a:pt x="127397" y="9945"/>
                  </a:lnTo>
                  <a:lnTo>
                    <a:pt x="123610" y="8044"/>
                  </a:lnTo>
                  <a:lnTo>
                    <a:pt x="121584" y="7537"/>
                  </a:lnTo>
                  <a:lnTo>
                    <a:pt x="110961" y="1487"/>
                  </a:lnTo>
                  <a:lnTo>
                    <a:pt x="78463" y="4"/>
                  </a:lnTo>
                  <a:lnTo>
                    <a:pt x="76246" y="0"/>
                  </a:lnTo>
                  <a:lnTo>
                    <a:pt x="66191" y="3462"/>
                  </a:lnTo>
                  <a:lnTo>
                    <a:pt x="52624" y="11290"/>
                  </a:lnTo>
                  <a:lnTo>
                    <a:pt x="48044" y="12996"/>
                  </a:lnTo>
                  <a:lnTo>
                    <a:pt x="23917" y="34851"/>
                  </a:lnTo>
                  <a:lnTo>
                    <a:pt x="2869" y="63676"/>
                  </a:lnTo>
                  <a:lnTo>
                    <a:pt x="540" y="78907"/>
                  </a:lnTo>
                  <a:lnTo>
                    <a:pt x="0" y="103257"/>
                  </a:lnTo>
                  <a:lnTo>
                    <a:pt x="1916" y="109508"/>
                  </a:lnTo>
                  <a:lnTo>
                    <a:pt x="11109" y="121712"/>
                  </a:lnTo>
                  <a:lnTo>
                    <a:pt x="19611" y="132516"/>
                  </a:lnTo>
                  <a:lnTo>
                    <a:pt x="32628" y="149808"/>
                  </a:lnTo>
                  <a:lnTo>
                    <a:pt x="37705" y="154388"/>
                  </a:lnTo>
                  <a:lnTo>
                    <a:pt x="69748" y="171979"/>
                  </a:lnTo>
                  <a:lnTo>
                    <a:pt x="82731" y="175048"/>
                  </a:lnTo>
                  <a:lnTo>
                    <a:pt x="112294" y="176227"/>
                  </a:lnTo>
                  <a:lnTo>
                    <a:pt x="141212" y="170707"/>
                  </a:lnTo>
                  <a:lnTo>
                    <a:pt x="176315" y="16327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7"/>
            <p:cNvSpPr/>
            <p:nvPr/>
          </p:nvSpPr>
          <p:spPr>
            <a:xfrm>
              <a:off x="1619794" y="1979023"/>
              <a:ext cx="163287" cy="163284"/>
            </a:xfrm>
            <a:custGeom>
              <a:avLst/>
              <a:gdLst/>
              <a:ahLst/>
              <a:cxnLst/>
              <a:rect l="0" t="0" r="0" b="0"/>
              <a:pathLst>
                <a:path w="163287" h="163284">
                  <a:moveTo>
                    <a:pt x="6532" y="65314"/>
                  </a:moveTo>
                  <a:lnTo>
                    <a:pt x="6532" y="34817"/>
                  </a:lnTo>
                  <a:lnTo>
                    <a:pt x="5806" y="24024"/>
                  </a:lnTo>
                  <a:lnTo>
                    <a:pt x="80" y="6940"/>
                  </a:lnTo>
                  <a:lnTo>
                    <a:pt x="0" y="7"/>
                  </a:lnTo>
                  <a:lnTo>
                    <a:pt x="0" y="9092"/>
                  </a:lnTo>
                  <a:lnTo>
                    <a:pt x="1935" y="13233"/>
                  </a:lnTo>
                  <a:lnTo>
                    <a:pt x="4489" y="17493"/>
                  </a:lnTo>
                  <a:lnTo>
                    <a:pt x="14560" y="49188"/>
                  </a:lnTo>
                  <a:lnTo>
                    <a:pt x="23887" y="81040"/>
                  </a:lnTo>
                  <a:lnTo>
                    <a:pt x="26038" y="111940"/>
                  </a:lnTo>
                  <a:lnTo>
                    <a:pt x="26118" y="131786"/>
                  </a:lnTo>
                  <a:lnTo>
                    <a:pt x="28058" y="136707"/>
                  </a:lnTo>
                  <a:lnTo>
                    <a:pt x="30613" y="141313"/>
                  </a:lnTo>
                  <a:lnTo>
                    <a:pt x="32254" y="150183"/>
                  </a:lnTo>
                  <a:lnTo>
                    <a:pt x="32657" y="163283"/>
                  </a:lnTo>
                  <a:lnTo>
                    <a:pt x="29190" y="159817"/>
                  </a:lnTo>
                  <a:lnTo>
                    <a:pt x="27488" y="156180"/>
                  </a:lnTo>
                  <a:lnTo>
                    <a:pt x="17059" y="125882"/>
                  </a:lnTo>
                  <a:lnTo>
                    <a:pt x="14247" y="116562"/>
                  </a:lnTo>
                  <a:lnTo>
                    <a:pt x="13167" y="96805"/>
                  </a:lnTo>
                  <a:lnTo>
                    <a:pt x="19721" y="74687"/>
                  </a:lnTo>
                  <a:lnTo>
                    <a:pt x="37797" y="44031"/>
                  </a:lnTo>
                  <a:lnTo>
                    <a:pt x="64161" y="24052"/>
                  </a:lnTo>
                  <a:lnTo>
                    <a:pt x="92820" y="10894"/>
                  </a:lnTo>
                  <a:lnTo>
                    <a:pt x="121659" y="3447"/>
                  </a:lnTo>
                  <a:lnTo>
                    <a:pt x="145592" y="454"/>
                  </a:lnTo>
                  <a:lnTo>
                    <a:pt x="163286"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8"/>
            <p:cNvSpPr/>
            <p:nvPr/>
          </p:nvSpPr>
          <p:spPr>
            <a:xfrm>
              <a:off x="1757005" y="1979294"/>
              <a:ext cx="104453" cy="182610"/>
            </a:xfrm>
            <a:custGeom>
              <a:avLst/>
              <a:gdLst/>
              <a:ahLst/>
              <a:cxnLst/>
              <a:rect l="0" t="0" r="0" b="0"/>
              <a:pathLst>
                <a:path w="104453" h="182610">
                  <a:moveTo>
                    <a:pt x="65264" y="65043"/>
                  </a:moveTo>
                  <a:lnTo>
                    <a:pt x="65264" y="61576"/>
                  </a:lnTo>
                  <a:lnTo>
                    <a:pt x="67199" y="57938"/>
                  </a:lnTo>
                  <a:lnTo>
                    <a:pt x="70887" y="53157"/>
                  </a:lnTo>
                  <a:lnTo>
                    <a:pt x="73326" y="52503"/>
                  </a:lnTo>
                  <a:lnTo>
                    <a:pt x="74993" y="52329"/>
                  </a:lnTo>
                  <a:lnTo>
                    <a:pt x="78780" y="50200"/>
                  </a:lnTo>
                  <a:lnTo>
                    <a:pt x="87969" y="42260"/>
                  </a:lnTo>
                  <a:lnTo>
                    <a:pt x="89869" y="38468"/>
                  </a:lnTo>
                  <a:lnTo>
                    <a:pt x="90376" y="36440"/>
                  </a:lnTo>
                  <a:lnTo>
                    <a:pt x="91440" y="35089"/>
                  </a:lnTo>
                  <a:lnTo>
                    <a:pt x="94557" y="33587"/>
                  </a:lnTo>
                  <a:lnTo>
                    <a:pt x="95678" y="32461"/>
                  </a:lnTo>
                  <a:lnTo>
                    <a:pt x="102959" y="19200"/>
                  </a:lnTo>
                  <a:lnTo>
                    <a:pt x="104450" y="6350"/>
                  </a:lnTo>
                  <a:lnTo>
                    <a:pt x="98828" y="644"/>
                  </a:lnTo>
                  <a:lnTo>
                    <a:pt x="94722" y="0"/>
                  </a:lnTo>
                  <a:lnTo>
                    <a:pt x="90935" y="1785"/>
                  </a:lnTo>
                  <a:lnTo>
                    <a:pt x="88909" y="3277"/>
                  </a:lnTo>
                  <a:lnTo>
                    <a:pt x="73117" y="7803"/>
                  </a:lnTo>
                  <a:lnTo>
                    <a:pt x="40510" y="32398"/>
                  </a:lnTo>
                  <a:lnTo>
                    <a:pt x="28433" y="43999"/>
                  </a:lnTo>
                  <a:lnTo>
                    <a:pt x="6484" y="76625"/>
                  </a:lnTo>
                  <a:lnTo>
                    <a:pt x="4306" y="79296"/>
                  </a:lnTo>
                  <a:lnTo>
                    <a:pt x="1885" y="86134"/>
                  </a:lnTo>
                  <a:lnTo>
                    <a:pt x="0" y="118695"/>
                  </a:lnTo>
                  <a:lnTo>
                    <a:pt x="697" y="125900"/>
                  </a:lnTo>
                  <a:lnTo>
                    <a:pt x="5123" y="138373"/>
                  </a:lnTo>
                  <a:lnTo>
                    <a:pt x="6603" y="145531"/>
                  </a:lnTo>
                  <a:lnTo>
                    <a:pt x="11516" y="153641"/>
                  </a:lnTo>
                  <a:lnTo>
                    <a:pt x="21810" y="165104"/>
                  </a:lnTo>
                  <a:lnTo>
                    <a:pt x="40415" y="178247"/>
                  </a:lnTo>
                  <a:lnTo>
                    <a:pt x="47204" y="180670"/>
                  </a:lnTo>
                  <a:lnTo>
                    <a:pt x="76239" y="182495"/>
                  </a:lnTo>
                  <a:lnTo>
                    <a:pt x="104452" y="182609"/>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9"/>
            <p:cNvSpPr/>
            <p:nvPr/>
          </p:nvSpPr>
          <p:spPr>
            <a:xfrm>
              <a:off x="1920519" y="1959517"/>
              <a:ext cx="215259" cy="182793"/>
            </a:xfrm>
            <a:custGeom>
              <a:avLst/>
              <a:gdLst/>
              <a:ahLst/>
              <a:cxnLst/>
              <a:rect l="0" t="0" r="0" b="0"/>
              <a:pathLst>
                <a:path w="215259" h="182793">
                  <a:moveTo>
                    <a:pt x="110755" y="19506"/>
                  </a:moveTo>
                  <a:lnTo>
                    <a:pt x="94574" y="3324"/>
                  </a:lnTo>
                  <a:lnTo>
                    <a:pt x="90743" y="1429"/>
                  </a:lnTo>
                  <a:lnTo>
                    <a:pt x="81520" y="0"/>
                  </a:lnTo>
                  <a:lnTo>
                    <a:pt x="77684" y="1886"/>
                  </a:lnTo>
                  <a:lnTo>
                    <a:pt x="73560" y="4418"/>
                  </a:lnTo>
                  <a:lnTo>
                    <a:pt x="69308" y="5543"/>
                  </a:lnTo>
                  <a:lnTo>
                    <a:pt x="59367" y="13111"/>
                  </a:lnTo>
                  <a:lnTo>
                    <a:pt x="55259" y="18599"/>
                  </a:lnTo>
                  <a:lnTo>
                    <a:pt x="54163" y="21078"/>
                  </a:lnTo>
                  <a:lnTo>
                    <a:pt x="49076" y="25769"/>
                  </a:lnTo>
                  <a:lnTo>
                    <a:pt x="43428" y="30272"/>
                  </a:lnTo>
                  <a:lnTo>
                    <a:pt x="28835" y="50794"/>
                  </a:lnTo>
                  <a:lnTo>
                    <a:pt x="14823" y="79941"/>
                  </a:lnTo>
                  <a:lnTo>
                    <a:pt x="9114" y="89100"/>
                  </a:lnTo>
                  <a:lnTo>
                    <a:pt x="4485" y="115665"/>
                  </a:lnTo>
                  <a:lnTo>
                    <a:pt x="1838" y="121026"/>
                  </a:lnTo>
                  <a:lnTo>
                    <a:pt x="0" y="132611"/>
                  </a:lnTo>
                  <a:lnTo>
                    <a:pt x="6389" y="153877"/>
                  </a:lnTo>
                  <a:lnTo>
                    <a:pt x="9458" y="158571"/>
                  </a:lnTo>
                  <a:lnTo>
                    <a:pt x="13241" y="161141"/>
                  </a:lnTo>
                  <a:lnTo>
                    <a:pt x="17341" y="163009"/>
                  </a:lnTo>
                  <a:lnTo>
                    <a:pt x="23730" y="167415"/>
                  </a:lnTo>
                  <a:lnTo>
                    <a:pt x="30219" y="169043"/>
                  </a:lnTo>
                  <a:lnTo>
                    <a:pt x="53243" y="169702"/>
                  </a:lnTo>
                  <a:lnTo>
                    <a:pt x="82829" y="161664"/>
                  </a:lnTo>
                  <a:lnTo>
                    <a:pt x="102704" y="144830"/>
                  </a:lnTo>
                  <a:lnTo>
                    <a:pt x="129906" y="115977"/>
                  </a:lnTo>
                  <a:lnTo>
                    <a:pt x="133781" y="108102"/>
                  </a:lnTo>
                  <a:lnTo>
                    <a:pt x="138204" y="93155"/>
                  </a:lnTo>
                  <a:lnTo>
                    <a:pt x="141097" y="87073"/>
                  </a:lnTo>
                  <a:lnTo>
                    <a:pt x="143400" y="55437"/>
                  </a:lnTo>
                  <a:lnTo>
                    <a:pt x="143412" y="42334"/>
                  </a:lnTo>
                  <a:lnTo>
                    <a:pt x="142687" y="41256"/>
                  </a:lnTo>
                  <a:lnTo>
                    <a:pt x="141477" y="40538"/>
                  </a:lnTo>
                  <a:lnTo>
                    <a:pt x="137150" y="39184"/>
                  </a:lnTo>
                  <a:lnTo>
                    <a:pt x="136160" y="56594"/>
                  </a:lnTo>
                  <a:lnTo>
                    <a:pt x="131712" y="65241"/>
                  </a:lnTo>
                  <a:lnTo>
                    <a:pt x="130385" y="96118"/>
                  </a:lnTo>
                  <a:lnTo>
                    <a:pt x="131077" y="125646"/>
                  </a:lnTo>
                  <a:lnTo>
                    <a:pt x="141490" y="145676"/>
                  </a:lnTo>
                  <a:lnTo>
                    <a:pt x="152154" y="158542"/>
                  </a:lnTo>
                  <a:lnTo>
                    <a:pt x="174278" y="171879"/>
                  </a:lnTo>
                  <a:lnTo>
                    <a:pt x="203519" y="179343"/>
                  </a:lnTo>
                  <a:lnTo>
                    <a:pt x="215258" y="18279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0"/>
            <p:cNvSpPr/>
            <p:nvPr/>
          </p:nvSpPr>
          <p:spPr>
            <a:xfrm>
              <a:off x="2129246" y="1946658"/>
              <a:ext cx="219022" cy="208703"/>
            </a:xfrm>
            <a:custGeom>
              <a:avLst/>
              <a:gdLst/>
              <a:ahLst/>
              <a:cxnLst/>
              <a:rect l="0" t="0" r="0" b="0"/>
              <a:pathLst>
                <a:path w="219022" h="208703">
                  <a:moveTo>
                    <a:pt x="182880" y="12770"/>
                  </a:moveTo>
                  <a:lnTo>
                    <a:pt x="179412" y="9303"/>
                  </a:lnTo>
                  <a:lnTo>
                    <a:pt x="173840" y="7601"/>
                  </a:lnTo>
                  <a:lnTo>
                    <a:pt x="162542" y="4708"/>
                  </a:lnTo>
                  <a:lnTo>
                    <a:pt x="150002" y="1189"/>
                  </a:lnTo>
                  <a:lnTo>
                    <a:pt x="132762" y="0"/>
                  </a:lnTo>
                  <a:lnTo>
                    <a:pt x="103208" y="5357"/>
                  </a:lnTo>
                  <a:lnTo>
                    <a:pt x="78780" y="13228"/>
                  </a:lnTo>
                  <a:lnTo>
                    <a:pt x="65433" y="17502"/>
                  </a:lnTo>
                  <a:lnTo>
                    <a:pt x="61039" y="18102"/>
                  </a:lnTo>
                  <a:lnTo>
                    <a:pt x="57384" y="19954"/>
                  </a:lnTo>
                  <a:lnTo>
                    <a:pt x="46303" y="29483"/>
                  </a:lnTo>
                  <a:lnTo>
                    <a:pt x="41625" y="31810"/>
                  </a:lnTo>
                  <a:lnTo>
                    <a:pt x="37126" y="35263"/>
                  </a:lnTo>
                  <a:lnTo>
                    <a:pt x="34643" y="39217"/>
                  </a:lnTo>
                  <a:lnTo>
                    <a:pt x="33981" y="41287"/>
                  </a:lnTo>
                  <a:lnTo>
                    <a:pt x="32814" y="42667"/>
                  </a:lnTo>
                  <a:lnTo>
                    <a:pt x="29582" y="44201"/>
                  </a:lnTo>
                  <a:lnTo>
                    <a:pt x="29156" y="45335"/>
                  </a:lnTo>
                  <a:lnTo>
                    <a:pt x="29597" y="46818"/>
                  </a:lnTo>
                  <a:lnTo>
                    <a:pt x="37468" y="56496"/>
                  </a:lnTo>
                  <a:lnTo>
                    <a:pt x="50840" y="69392"/>
                  </a:lnTo>
                  <a:lnTo>
                    <a:pt x="57914" y="73737"/>
                  </a:lnTo>
                  <a:lnTo>
                    <a:pt x="88470" y="81171"/>
                  </a:lnTo>
                  <a:lnTo>
                    <a:pt x="118035" y="96437"/>
                  </a:lnTo>
                  <a:lnTo>
                    <a:pt x="150284" y="108401"/>
                  </a:lnTo>
                  <a:lnTo>
                    <a:pt x="179420" y="119429"/>
                  </a:lnTo>
                  <a:lnTo>
                    <a:pt x="193386" y="125975"/>
                  </a:lnTo>
                  <a:lnTo>
                    <a:pt x="200370" y="132268"/>
                  </a:lnTo>
                  <a:lnTo>
                    <a:pt x="212357" y="147148"/>
                  </a:lnTo>
                  <a:lnTo>
                    <a:pt x="216844" y="156342"/>
                  </a:lnTo>
                  <a:lnTo>
                    <a:pt x="218585" y="158559"/>
                  </a:lnTo>
                  <a:lnTo>
                    <a:pt x="219021" y="160763"/>
                  </a:lnTo>
                  <a:lnTo>
                    <a:pt x="218585" y="162958"/>
                  </a:lnTo>
                  <a:lnTo>
                    <a:pt x="214505" y="169514"/>
                  </a:lnTo>
                  <a:lnTo>
                    <a:pt x="193747" y="191296"/>
                  </a:lnTo>
                  <a:lnTo>
                    <a:pt x="187468" y="193715"/>
                  </a:lnTo>
                  <a:lnTo>
                    <a:pt x="158817" y="201161"/>
                  </a:lnTo>
                  <a:lnTo>
                    <a:pt x="131975" y="203983"/>
                  </a:lnTo>
                  <a:lnTo>
                    <a:pt x="116029" y="207312"/>
                  </a:lnTo>
                  <a:lnTo>
                    <a:pt x="83411" y="208590"/>
                  </a:lnTo>
                  <a:lnTo>
                    <a:pt x="52693" y="208702"/>
                  </a:lnTo>
                  <a:lnTo>
                    <a:pt x="43739" y="207983"/>
                  </a:lnTo>
                  <a:lnTo>
                    <a:pt x="15009" y="200650"/>
                  </a:lnTo>
                  <a:lnTo>
                    <a:pt x="12183" y="198983"/>
                  </a:lnTo>
                  <a:lnTo>
                    <a:pt x="10299" y="196421"/>
                  </a:lnTo>
                  <a:lnTo>
                    <a:pt x="0" y="17605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51"/>
            <p:cNvSpPr/>
            <p:nvPr/>
          </p:nvSpPr>
          <p:spPr>
            <a:xfrm>
              <a:off x="2370909" y="1979110"/>
              <a:ext cx="274320" cy="176241"/>
            </a:xfrm>
            <a:custGeom>
              <a:avLst/>
              <a:gdLst/>
              <a:ahLst/>
              <a:cxnLst/>
              <a:rect l="0" t="0" r="0" b="0"/>
              <a:pathLst>
                <a:path w="274320" h="176241">
                  <a:moveTo>
                    <a:pt x="0" y="97884"/>
                  </a:moveTo>
                  <a:lnTo>
                    <a:pt x="31534" y="97884"/>
                  </a:lnTo>
                  <a:lnTo>
                    <a:pt x="43616" y="97158"/>
                  </a:lnTo>
                  <a:lnTo>
                    <a:pt x="76124" y="87044"/>
                  </a:lnTo>
                  <a:lnTo>
                    <a:pt x="86982" y="84754"/>
                  </a:lnTo>
                  <a:lnTo>
                    <a:pt x="95118" y="79802"/>
                  </a:lnTo>
                  <a:lnTo>
                    <a:pt x="102125" y="74464"/>
                  </a:lnTo>
                  <a:lnTo>
                    <a:pt x="110995" y="70358"/>
                  </a:lnTo>
                  <a:lnTo>
                    <a:pt x="126272" y="56436"/>
                  </a:lnTo>
                  <a:lnTo>
                    <a:pt x="128692" y="52128"/>
                  </a:lnTo>
                  <a:lnTo>
                    <a:pt x="130493" y="47794"/>
                  </a:lnTo>
                  <a:lnTo>
                    <a:pt x="134862" y="41274"/>
                  </a:lnTo>
                  <a:lnTo>
                    <a:pt x="136138" y="36922"/>
                  </a:lnTo>
                  <a:lnTo>
                    <a:pt x="137204" y="35471"/>
                  </a:lnTo>
                  <a:lnTo>
                    <a:pt x="138641" y="34504"/>
                  </a:lnTo>
                  <a:lnTo>
                    <a:pt x="140324" y="33859"/>
                  </a:lnTo>
                  <a:lnTo>
                    <a:pt x="141447" y="32704"/>
                  </a:lnTo>
                  <a:lnTo>
                    <a:pt x="142693" y="29485"/>
                  </a:lnTo>
                  <a:lnTo>
                    <a:pt x="143395" y="23592"/>
                  </a:lnTo>
                  <a:lnTo>
                    <a:pt x="141624" y="19387"/>
                  </a:lnTo>
                  <a:lnTo>
                    <a:pt x="133953" y="9884"/>
                  </a:lnTo>
                  <a:lnTo>
                    <a:pt x="130170" y="7973"/>
                  </a:lnTo>
                  <a:lnTo>
                    <a:pt x="128146" y="7463"/>
                  </a:lnTo>
                  <a:lnTo>
                    <a:pt x="117525" y="1409"/>
                  </a:lnTo>
                  <a:lnTo>
                    <a:pt x="96699" y="0"/>
                  </a:lnTo>
                  <a:lnTo>
                    <a:pt x="91842" y="1887"/>
                  </a:lnTo>
                  <a:lnTo>
                    <a:pt x="87264" y="4419"/>
                  </a:lnTo>
                  <a:lnTo>
                    <a:pt x="80607" y="6570"/>
                  </a:lnTo>
                  <a:lnTo>
                    <a:pt x="74038" y="10755"/>
                  </a:lnTo>
                  <a:lnTo>
                    <a:pt x="67496" y="13043"/>
                  </a:lnTo>
                  <a:lnTo>
                    <a:pt x="63139" y="16151"/>
                  </a:lnTo>
                  <a:lnTo>
                    <a:pt x="56606" y="25447"/>
                  </a:lnTo>
                  <a:lnTo>
                    <a:pt x="41004" y="57302"/>
                  </a:lnTo>
                  <a:lnTo>
                    <a:pt x="40399" y="59943"/>
                  </a:lnTo>
                  <a:lnTo>
                    <a:pt x="28047" y="79478"/>
                  </a:lnTo>
                  <a:lnTo>
                    <a:pt x="26294" y="102534"/>
                  </a:lnTo>
                  <a:lnTo>
                    <a:pt x="28135" y="109143"/>
                  </a:lnTo>
                  <a:lnTo>
                    <a:pt x="30647" y="115225"/>
                  </a:lnTo>
                  <a:lnTo>
                    <a:pt x="32787" y="126084"/>
                  </a:lnTo>
                  <a:lnTo>
                    <a:pt x="37709" y="136622"/>
                  </a:lnTo>
                  <a:lnTo>
                    <a:pt x="38202" y="138950"/>
                  </a:lnTo>
                  <a:lnTo>
                    <a:pt x="42620" y="143471"/>
                  </a:lnTo>
                  <a:lnTo>
                    <a:pt x="48696" y="148625"/>
                  </a:lnTo>
                  <a:lnTo>
                    <a:pt x="56197" y="158235"/>
                  </a:lnTo>
                  <a:lnTo>
                    <a:pt x="82841" y="173484"/>
                  </a:lnTo>
                  <a:lnTo>
                    <a:pt x="106880" y="176018"/>
                  </a:lnTo>
                  <a:lnTo>
                    <a:pt x="137312" y="176240"/>
                  </a:lnTo>
                  <a:lnTo>
                    <a:pt x="158289" y="174322"/>
                  </a:lnTo>
                  <a:lnTo>
                    <a:pt x="188973" y="168198"/>
                  </a:lnTo>
                  <a:lnTo>
                    <a:pt x="218733" y="156533"/>
                  </a:lnTo>
                  <a:lnTo>
                    <a:pt x="251222" y="132593"/>
                  </a:lnTo>
                  <a:lnTo>
                    <a:pt x="274319" y="11747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52"/>
            <p:cNvSpPr/>
            <p:nvPr/>
          </p:nvSpPr>
          <p:spPr>
            <a:xfrm>
              <a:off x="2749731" y="1965960"/>
              <a:ext cx="26127" cy="209007"/>
            </a:xfrm>
            <a:custGeom>
              <a:avLst/>
              <a:gdLst/>
              <a:ahLst/>
              <a:cxnLst/>
              <a:rect l="0" t="0" r="0" b="0"/>
              <a:pathLst>
                <a:path w="26127" h="209007">
                  <a:moveTo>
                    <a:pt x="0" y="0"/>
                  </a:moveTo>
                  <a:lnTo>
                    <a:pt x="3468" y="0"/>
                  </a:lnTo>
                  <a:lnTo>
                    <a:pt x="4489" y="1452"/>
                  </a:lnTo>
                  <a:lnTo>
                    <a:pt x="6652" y="8977"/>
                  </a:lnTo>
                  <a:lnTo>
                    <a:pt x="8063" y="10339"/>
                  </a:lnTo>
                  <a:lnTo>
                    <a:pt x="9730" y="11247"/>
                  </a:lnTo>
                  <a:lnTo>
                    <a:pt x="10841" y="12578"/>
                  </a:lnTo>
                  <a:lnTo>
                    <a:pt x="17357" y="29311"/>
                  </a:lnTo>
                  <a:lnTo>
                    <a:pt x="19536" y="61592"/>
                  </a:lnTo>
                  <a:lnTo>
                    <a:pt x="19591" y="91477"/>
                  </a:lnTo>
                  <a:lnTo>
                    <a:pt x="19595" y="121922"/>
                  </a:lnTo>
                  <a:lnTo>
                    <a:pt x="19595" y="151675"/>
                  </a:lnTo>
                  <a:lnTo>
                    <a:pt x="19595" y="182426"/>
                  </a:lnTo>
                  <a:lnTo>
                    <a:pt x="19595" y="201451"/>
                  </a:lnTo>
                  <a:lnTo>
                    <a:pt x="26126" y="20900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53"/>
            <p:cNvSpPr/>
            <p:nvPr/>
          </p:nvSpPr>
          <p:spPr>
            <a:xfrm>
              <a:off x="2743223" y="1887583"/>
              <a:ext cx="6509" cy="6532"/>
            </a:xfrm>
            <a:custGeom>
              <a:avLst/>
              <a:gdLst/>
              <a:ahLst/>
              <a:cxnLst/>
              <a:rect l="0" t="0" r="0" b="0"/>
              <a:pathLst>
                <a:path w="6509" h="6532">
                  <a:moveTo>
                    <a:pt x="6508" y="6531"/>
                  </a:moveTo>
                  <a:lnTo>
                    <a:pt x="246" y="6531"/>
                  </a:lnTo>
                  <a:lnTo>
                    <a:pt x="0" y="908"/>
                  </a:lnTo>
                  <a:lnTo>
                    <a:pt x="719" y="605"/>
                  </a:lnTo>
                  <a:lnTo>
                    <a:pt x="6508"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54"/>
            <p:cNvSpPr/>
            <p:nvPr/>
          </p:nvSpPr>
          <p:spPr>
            <a:xfrm>
              <a:off x="2834640" y="1965975"/>
              <a:ext cx="202475" cy="189397"/>
            </a:xfrm>
            <a:custGeom>
              <a:avLst/>
              <a:gdLst/>
              <a:ahLst/>
              <a:cxnLst/>
              <a:rect l="0" t="0" r="0" b="0"/>
              <a:pathLst>
                <a:path w="202475" h="189397">
                  <a:moveTo>
                    <a:pt x="0" y="45705"/>
                  </a:moveTo>
                  <a:lnTo>
                    <a:pt x="0" y="49172"/>
                  </a:lnTo>
                  <a:lnTo>
                    <a:pt x="5623" y="73616"/>
                  </a:lnTo>
                  <a:lnTo>
                    <a:pt x="6412" y="102788"/>
                  </a:lnTo>
                  <a:lnTo>
                    <a:pt x="6524" y="134868"/>
                  </a:lnTo>
                  <a:lnTo>
                    <a:pt x="7257" y="158790"/>
                  </a:lnTo>
                  <a:lnTo>
                    <a:pt x="9998" y="164424"/>
                  </a:lnTo>
                  <a:lnTo>
                    <a:pt x="10294" y="166942"/>
                  </a:lnTo>
                  <a:lnTo>
                    <a:pt x="8695" y="173228"/>
                  </a:lnTo>
                  <a:lnTo>
                    <a:pt x="9425" y="174263"/>
                  </a:lnTo>
                  <a:lnTo>
                    <a:pt x="10637" y="174953"/>
                  </a:lnTo>
                  <a:lnTo>
                    <a:pt x="11446" y="176139"/>
                  </a:lnTo>
                  <a:lnTo>
                    <a:pt x="13062" y="182863"/>
                  </a:lnTo>
                  <a:lnTo>
                    <a:pt x="13063" y="182865"/>
                  </a:lnTo>
                  <a:lnTo>
                    <a:pt x="13063" y="179398"/>
                  </a:lnTo>
                  <a:lnTo>
                    <a:pt x="18989" y="153506"/>
                  </a:lnTo>
                  <a:lnTo>
                    <a:pt x="19541" y="121756"/>
                  </a:lnTo>
                  <a:lnTo>
                    <a:pt x="20304" y="104524"/>
                  </a:lnTo>
                  <a:lnTo>
                    <a:pt x="27657" y="71960"/>
                  </a:lnTo>
                  <a:lnTo>
                    <a:pt x="41455" y="41358"/>
                  </a:lnTo>
                  <a:lnTo>
                    <a:pt x="56611" y="22012"/>
                  </a:lnTo>
                  <a:lnTo>
                    <a:pt x="63138" y="16026"/>
                  </a:lnTo>
                  <a:lnTo>
                    <a:pt x="67492" y="14372"/>
                  </a:lnTo>
                  <a:lnTo>
                    <a:pt x="71846" y="9766"/>
                  </a:lnTo>
                  <a:lnTo>
                    <a:pt x="74023" y="6506"/>
                  </a:lnTo>
                  <a:lnTo>
                    <a:pt x="76926" y="4332"/>
                  </a:lnTo>
                  <a:lnTo>
                    <a:pt x="84021" y="1917"/>
                  </a:lnTo>
                  <a:lnTo>
                    <a:pt x="115156" y="18"/>
                  </a:lnTo>
                  <a:lnTo>
                    <a:pt x="119639" y="0"/>
                  </a:lnTo>
                  <a:lnTo>
                    <a:pt x="129711" y="3457"/>
                  </a:lnTo>
                  <a:lnTo>
                    <a:pt x="143284" y="13218"/>
                  </a:lnTo>
                  <a:lnTo>
                    <a:pt x="152319" y="21790"/>
                  </a:lnTo>
                  <a:lnTo>
                    <a:pt x="154783" y="26126"/>
                  </a:lnTo>
                  <a:lnTo>
                    <a:pt x="156604" y="30472"/>
                  </a:lnTo>
                  <a:lnTo>
                    <a:pt x="167092" y="48017"/>
                  </a:lnTo>
                  <a:lnTo>
                    <a:pt x="175334" y="76488"/>
                  </a:lnTo>
                  <a:lnTo>
                    <a:pt x="178150" y="97996"/>
                  </a:lnTo>
                  <a:lnTo>
                    <a:pt x="181945" y="111914"/>
                  </a:lnTo>
                  <a:lnTo>
                    <a:pt x="182855" y="142487"/>
                  </a:lnTo>
                  <a:lnTo>
                    <a:pt x="182878" y="158621"/>
                  </a:lnTo>
                  <a:lnTo>
                    <a:pt x="189331" y="185229"/>
                  </a:lnTo>
                  <a:lnTo>
                    <a:pt x="190084" y="186618"/>
                  </a:lnTo>
                  <a:lnTo>
                    <a:pt x="191311" y="187544"/>
                  </a:lnTo>
                  <a:lnTo>
                    <a:pt x="195672" y="189288"/>
                  </a:lnTo>
                  <a:lnTo>
                    <a:pt x="202474" y="18939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55"/>
            <p:cNvSpPr/>
            <p:nvPr/>
          </p:nvSpPr>
          <p:spPr>
            <a:xfrm>
              <a:off x="3213463" y="1887583"/>
              <a:ext cx="19571" cy="261258"/>
            </a:xfrm>
            <a:custGeom>
              <a:avLst/>
              <a:gdLst/>
              <a:ahLst/>
              <a:cxnLst/>
              <a:rect l="0" t="0" r="0" b="0"/>
              <a:pathLst>
                <a:path w="19571" h="261258">
                  <a:moveTo>
                    <a:pt x="6531" y="0"/>
                  </a:moveTo>
                  <a:lnTo>
                    <a:pt x="13039" y="0"/>
                  </a:lnTo>
                  <a:lnTo>
                    <a:pt x="13061" y="5623"/>
                  </a:lnTo>
                  <a:lnTo>
                    <a:pt x="16530" y="9729"/>
                  </a:lnTo>
                  <a:lnTo>
                    <a:pt x="18232" y="15452"/>
                  </a:lnTo>
                  <a:lnTo>
                    <a:pt x="19570" y="46917"/>
                  </a:lnTo>
                  <a:lnTo>
                    <a:pt x="13666" y="74946"/>
                  </a:lnTo>
                  <a:lnTo>
                    <a:pt x="13116" y="106817"/>
                  </a:lnTo>
                  <a:lnTo>
                    <a:pt x="12353" y="124057"/>
                  </a:lnTo>
                  <a:lnTo>
                    <a:pt x="6412" y="156694"/>
                  </a:lnTo>
                  <a:lnTo>
                    <a:pt x="439" y="189280"/>
                  </a:lnTo>
                  <a:lnTo>
                    <a:pt x="17" y="218314"/>
                  </a:lnTo>
                  <a:lnTo>
                    <a:pt x="0" y="250265"/>
                  </a:lnTo>
                  <a:lnTo>
                    <a:pt x="0" y="253404"/>
                  </a:lnTo>
                  <a:lnTo>
                    <a:pt x="6531" y="26125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6"/>
            <p:cNvSpPr/>
            <p:nvPr/>
          </p:nvSpPr>
          <p:spPr>
            <a:xfrm>
              <a:off x="3122023" y="1965991"/>
              <a:ext cx="685798" cy="208976"/>
            </a:xfrm>
            <a:custGeom>
              <a:avLst/>
              <a:gdLst/>
              <a:ahLst/>
              <a:cxnLst/>
              <a:rect l="0" t="0" r="0" b="0"/>
              <a:pathLst>
                <a:path w="685798" h="208976">
                  <a:moveTo>
                    <a:pt x="0" y="58752"/>
                  </a:moveTo>
                  <a:lnTo>
                    <a:pt x="31348" y="58752"/>
                  </a:lnTo>
                  <a:lnTo>
                    <a:pt x="59471" y="58752"/>
                  </a:lnTo>
                  <a:lnTo>
                    <a:pt x="89595" y="63921"/>
                  </a:lnTo>
                  <a:lnTo>
                    <a:pt x="118183" y="69593"/>
                  </a:lnTo>
                  <a:lnTo>
                    <a:pt x="150304" y="74989"/>
                  </a:lnTo>
                  <a:lnTo>
                    <a:pt x="177721" y="77904"/>
                  </a:lnTo>
                  <a:lnTo>
                    <a:pt x="204697" y="78288"/>
                  </a:lnTo>
                  <a:lnTo>
                    <a:pt x="236643" y="77615"/>
                  </a:lnTo>
                  <a:lnTo>
                    <a:pt x="267749" y="70283"/>
                  </a:lnTo>
                  <a:lnTo>
                    <a:pt x="299871" y="57350"/>
                  </a:lnTo>
                  <a:lnTo>
                    <a:pt x="309041" y="49766"/>
                  </a:lnTo>
                  <a:lnTo>
                    <a:pt x="311523" y="45566"/>
                  </a:lnTo>
                  <a:lnTo>
                    <a:pt x="313116" y="36956"/>
                  </a:lnTo>
                  <a:lnTo>
                    <a:pt x="313392" y="30442"/>
                  </a:lnTo>
                  <a:lnTo>
                    <a:pt x="315392" y="26091"/>
                  </a:lnTo>
                  <a:lnTo>
                    <a:pt x="316942" y="23915"/>
                  </a:lnTo>
                  <a:lnTo>
                    <a:pt x="317248" y="21739"/>
                  </a:lnTo>
                  <a:lnTo>
                    <a:pt x="314144" y="14322"/>
                  </a:lnTo>
                  <a:lnTo>
                    <a:pt x="304473" y="4054"/>
                  </a:lnTo>
                  <a:lnTo>
                    <a:pt x="298365" y="1784"/>
                  </a:lnTo>
                  <a:lnTo>
                    <a:pt x="268753" y="0"/>
                  </a:lnTo>
                  <a:lnTo>
                    <a:pt x="262653" y="1918"/>
                  </a:lnTo>
                  <a:lnTo>
                    <a:pt x="248317" y="11268"/>
                  </a:lnTo>
                  <a:lnTo>
                    <a:pt x="236042" y="16151"/>
                  </a:lnTo>
                  <a:lnTo>
                    <a:pt x="227337" y="22019"/>
                  </a:lnTo>
                  <a:lnTo>
                    <a:pt x="204667" y="54357"/>
                  </a:lnTo>
                  <a:lnTo>
                    <a:pt x="198851" y="63175"/>
                  </a:lnTo>
                  <a:lnTo>
                    <a:pt x="196325" y="82996"/>
                  </a:lnTo>
                  <a:lnTo>
                    <a:pt x="195976" y="103228"/>
                  </a:lnTo>
                  <a:lnTo>
                    <a:pt x="197893" y="109483"/>
                  </a:lnTo>
                  <a:lnTo>
                    <a:pt x="206359" y="122414"/>
                  </a:lnTo>
                  <a:lnTo>
                    <a:pt x="207830" y="129622"/>
                  </a:lnTo>
                  <a:lnTo>
                    <a:pt x="209673" y="132850"/>
                  </a:lnTo>
                  <a:lnTo>
                    <a:pt x="226729" y="147830"/>
                  </a:lnTo>
                  <a:lnTo>
                    <a:pt x="246101" y="160336"/>
                  </a:lnTo>
                  <a:lnTo>
                    <a:pt x="259769" y="164613"/>
                  </a:lnTo>
                  <a:lnTo>
                    <a:pt x="262442" y="166338"/>
                  </a:lnTo>
                  <a:lnTo>
                    <a:pt x="273139" y="168764"/>
                  </a:lnTo>
                  <a:lnTo>
                    <a:pt x="302681" y="163074"/>
                  </a:lnTo>
                  <a:lnTo>
                    <a:pt x="328753" y="155925"/>
                  </a:lnTo>
                  <a:lnTo>
                    <a:pt x="354149" y="138988"/>
                  </a:lnTo>
                  <a:lnTo>
                    <a:pt x="376570" y="106718"/>
                  </a:lnTo>
                  <a:lnTo>
                    <a:pt x="393816" y="78222"/>
                  </a:lnTo>
                  <a:lnTo>
                    <a:pt x="400001" y="70308"/>
                  </a:lnTo>
                  <a:lnTo>
                    <a:pt x="403482" y="61773"/>
                  </a:lnTo>
                  <a:lnTo>
                    <a:pt x="405545" y="47940"/>
                  </a:lnTo>
                  <a:lnTo>
                    <a:pt x="410554" y="40457"/>
                  </a:lnTo>
                  <a:lnTo>
                    <a:pt x="411478" y="32653"/>
                  </a:lnTo>
                  <a:lnTo>
                    <a:pt x="411480" y="41719"/>
                  </a:lnTo>
                  <a:lnTo>
                    <a:pt x="417608" y="72000"/>
                  </a:lnTo>
                  <a:lnTo>
                    <a:pt x="417988" y="102306"/>
                  </a:lnTo>
                  <a:lnTo>
                    <a:pt x="418010" y="131960"/>
                  </a:lnTo>
                  <a:lnTo>
                    <a:pt x="418011" y="160996"/>
                  </a:lnTo>
                  <a:lnTo>
                    <a:pt x="418011" y="189380"/>
                  </a:lnTo>
                  <a:lnTo>
                    <a:pt x="417286" y="166673"/>
                  </a:lnTo>
                  <a:lnTo>
                    <a:pt x="412085" y="141401"/>
                  </a:lnTo>
                  <a:lnTo>
                    <a:pt x="412385" y="128396"/>
                  </a:lnTo>
                  <a:lnTo>
                    <a:pt x="419553" y="99874"/>
                  </a:lnTo>
                  <a:lnTo>
                    <a:pt x="428374" y="82821"/>
                  </a:lnTo>
                  <a:lnTo>
                    <a:pt x="429874" y="77190"/>
                  </a:lnTo>
                  <a:lnTo>
                    <a:pt x="434411" y="72268"/>
                  </a:lnTo>
                  <a:lnTo>
                    <a:pt x="457116" y="54167"/>
                  </a:lnTo>
                  <a:lnTo>
                    <a:pt x="465641" y="52797"/>
                  </a:lnTo>
                  <a:lnTo>
                    <a:pt x="472563" y="51751"/>
                  </a:lnTo>
                  <a:lnTo>
                    <a:pt x="478058" y="48867"/>
                  </a:lnTo>
                  <a:lnTo>
                    <a:pt x="480540" y="48533"/>
                  </a:lnTo>
                  <a:lnTo>
                    <a:pt x="494157" y="52527"/>
                  </a:lnTo>
                  <a:lnTo>
                    <a:pt x="500727" y="56585"/>
                  </a:lnTo>
                  <a:lnTo>
                    <a:pt x="507269" y="58836"/>
                  </a:lnTo>
                  <a:lnTo>
                    <a:pt x="511627" y="61934"/>
                  </a:lnTo>
                  <a:lnTo>
                    <a:pt x="518159" y="71226"/>
                  </a:lnTo>
                  <a:lnTo>
                    <a:pt x="526748" y="94284"/>
                  </a:lnTo>
                  <a:lnTo>
                    <a:pt x="528986" y="126867"/>
                  </a:lnTo>
                  <a:lnTo>
                    <a:pt x="529045" y="158794"/>
                  </a:lnTo>
                  <a:lnTo>
                    <a:pt x="529045" y="171954"/>
                  </a:lnTo>
                  <a:lnTo>
                    <a:pt x="527110" y="176313"/>
                  </a:lnTo>
                  <a:lnTo>
                    <a:pt x="522515" y="182848"/>
                  </a:lnTo>
                  <a:lnTo>
                    <a:pt x="522514" y="179382"/>
                  </a:lnTo>
                  <a:lnTo>
                    <a:pt x="524449" y="175744"/>
                  </a:lnTo>
                  <a:lnTo>
                    <a:pt x="525981" y="173758"/>
                  </a:lnTo>
                  <a:lnTo>
                    <a:pt x="527683" y="167681"/>
                  </a:lnTo>
                  <a:lnTo>
                    <a:pt x="528966" y="139183"/>
                  </a:lnTo>
                  <a:lnTo>
                    <a:pt x="534662" y="107546"/>
                  </a:lnTo>
                  <a:lnTo>
                    <a:pt x="538773" y="93852"/>
                  </a:lnTo>
                  <a:lnTo>
                    <a:pt x="561339" y="63932"/>
                  </a:lnTo>
                  <a:lnTo>
                    <a:pt x="566621" y="56700"/>
                  </a:lnTo>
                  <a:lnTo>
                    <a:pt x="582545" y="43815"/>
                  </a:lnTo>
                  <a:lnTo>
                    <a:pt x="589351" y="41228"/>
                  </a:lnTo>
                  <a:lnTo>
                    <a:pt x="612153" y="37404"/>
                  </a:lnTo>
                  <a:lnTo>
                    <a:pt x="617507" y="34750"/>
                  </a:lnTo>
                  <a:lnTo>
                    <a:pt x="622307" y="33570"/>
                  </a:lnTo>
                  <a:lnTo>
                    <a:pt x="644534" y="39333"/>
                  </a:lnTo>
                  <a:lnTo>
                    <a:pt x="657394" y="44709"/>
                  </a:lnTo>
                  <a:lnTo>
                    <a:pt x="674968" y="61017"/>
                  </a:lnTo>
                  <a:lnTo>
                    <a:pt x="677357" y="67258"/>
                  </a:lnTo>
                  <a:lnTo>
                    <a:pt x="679145" y="74144"/>
                  </a:lnTo>
                  <a:lnTo>
                    <a:pt x="683506" y="82826"/>
                  </a:lnTo>
                  <a:lnTo>
                    <a:pt x="685740" y="115283"/>
                  </a:lnTo>
                  <a:lnTo>
                    <a:pt x="685797" y="143784"/>
                  </a:lnTo>
                  <a:lnTo>
                    <a:pt x="685074" y="160959"/>
                  </a:lnTo>
                  <a:lnTo>
                    <a:pt x="680586" y="171848"/>
                  </a:lnTo>
                  <a:lnTo>
                    <a:pt x="674503" y="182396"/>
                  </a:lnTo>
                  <a:lnTo>
                    <a:pt x="672840" y="198063"/>
                  </a:lnTo>
                  <a:lnTo>
                    <a:pt x="672767" y="201146"/>
                  </a:lnTo>
                  <a:lnTo>
                    <a:pt x="679268" y="2089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7"/>
            <p:cNvSpPr/>
            <p:nvPr/>
          </p:nvSpPr>
          <p:spPr>
            <a:xfrm>
              <a:off x="3899263" y="2018212"/>
              <a:ext cx="32526" cy="241663"/>
            </a:xfrm>
            <a:custGeom>
              <a:avLst/>
              <a:gdLst/>
              <a:ahLst/>
              <a:cxnLst/>
              <a:rect l="0" t="0" r="0" b="0"/>
              <a:pathLst>
                <a:path w="32526" h="241663">
                  <a:moveTo>
                    <a:pt x="0" y="0"/>
                  </a:moveTo>
                  <a:lnTo>
                    <a:pt x="16767" y="17492"/>
                  </a:lnTo>
                  <a:lnTo>
                    <a:pt x="27608" y="47253"/>
                  </a:lnTo>
                  <a:lnTo>
                    <a:pt x="30413" y="55109"/>
                  </a:lnTo>
                  <a:lnTo>
                    <a:pt x="32525" y="84948"/>
                  </a:lnTo>
                  <a:lnTo>
                    <a:pt x="30682" y="99918"/>
                  </a:lnTo>
                  <a:lnTo>
                    <a:pt x="26525" y="130225"/>
                  </a:lnTo>
                  <a:lnTo>
                    <a:pt x="26161" y="161888"/>
                  </a:lnTo>
                  <a:lnTo>
                    <a:pt x="25416" y="171373"/>
                  </a:lnTo>
                  <a:lnTo>
                    <a:pt x="19998" y="197268"/>
                  </a:lnTo>
                  <a:lnTo>
                    <a:pt x="19601" y="229778"/>
                  </a:lnTo>
                  <a:lnTo>
                    <a:pt x="19594" y="234661"/>
                  </a:lnTo>
                  <a:lnTo>
                    <a:pt x="26126" y="241662"/>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8"/>
            <p:cNvSpPr/>
            <p:nvPr/>
          </p:nvSpPr>
          <p:spPr>
            <a:xfrm>
              <a:off x="3925389" y="1965975"/>
              <a:ext cx="247164" cy="163257"/>
            </a:xfrm>
            <a:custGeom>
              <a:avLst/>
              <a:gdLst/>
              <a:ahLst/>
              <a:cxnLst/>
              <a:rect l="0" t="0" r="0" b="0"/>
              <a:pathLst>
                <a:path w="247164" h="163257">
                  <a:moveTo>
                    <a:pt x="0" y="39174"/>
                  </a:moveTo>
                  <a:lnTo>
                    <a:pt x="0" y="35706"/>
                  </a:lnTo>
                  <a:lnTo>
                    <a:pt x="1934" y="32069"/>
                  </a:lnTo>
                  <a:lnTo>
                    <a:pt x="15353" y="17368"/>
                  </a:lnTo>
                  <a:lnTo>
                    <a:pt x="21579" y="14968"/>
                  </a:lnTo>
                  <a:lnTo>
                    <a:pt x="25272" y="14328"/>
                  </a:lnTo>
                  <a:lnTo>
                    <a:pt x="28459" y="12450"/>
                  </a:lnTo>
                  <a:lnTo>
                    <a:pt x="37139" y="4324"/>
                  </a:lnTo>
                  <a:lnTo>
                    <a:pt x="44567" y="1913"/>
                  </a:lnTo>
                  <a:lnTo>
                    <a:pt x="74082" y="98"/>
                  </a:lnTo>
                  <a:lnTo>
                    <a:pt x="99270" y="0"/>
                  </a:lnTo>
                  <a:lnTo>
                    <a:pt x="130799" y="12261"/>
                  </a:lnTo>
                  <a:lnTo>
                    <a:pt x="163308" y="28319"/>
                  </a:lnTo>
                  <a:lnTo>
                    <a:pt x="187480" y="40685"/>
                  </a:lnTo>
                  <a:lnTo>
                    <a:pt x="210928" y="61870"/>
                  </a:lnTo>
                  <a:lnTo>
                    <a:pt x="232071" y="93014"/>
                  </a:lnTo>
                  <a:lnTo>
                    <a:pt x="239553" y="108968"/>
                  </a:lnTo>
                  <a:lnTo>
                    <a:pt x="247163" y="131763"/>
                  </a:lnTo>
                  <a:lnTo>
                    <a:pt x="245800" y="138623"/>
                  </a:lnTo>
                  <a:lnTo>
                    <a:pt x="242207" y="149408"/>
                  </a:lnTo>
                  <a:lnTo>
                    <a:pt x="241904" y="152997"/>
                  </a:lnTo>
                  <a:lnTo>
                    <a:pt x="239834" y="157011"/>
                  </a:lnTo>
                  <a:lnTo>
                    <a:pt x="238267" y="159098"/>
                  </a:lnTo>
                  <a:lnTo>
                    <a:pt x="234589" y="161416"/>
                  </a:lnTo>
                  <a:lnTo>
                    <a:pt x="226504" y="162721"/>
                  </a:lnTo>
                  <a:lnTo>
                    <a:pt x="195485" y="163256"/>
                  </a:lnTo>
                  <a:lnTo>
                    <a:pt x="169622" y="162543"/>
                  </a:lnTo>
                  <a:lnTo>
                    <a:pt x="140962" y="156619"/>
                  </a:lnTo>
                  <a:lnTo>
                    <a:pt x="109477" y="150866"/>
                  </a:lnTo>
                  <a:lnTo>
                    <a:pt x="95978" y="149677"/>
                  </a:lnTo>
                  <a:lnTo>
                    <a:pt x="58782" y="14367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59"/>
            <p:cNvSpPr/>
            <p:nvPr/>
          </p:nvSpPr>
          <p:spPr>
            <a:xfrm>
              <a:off x="4134394" y="1423851"/>
              <a:ext cx="470257" cy="457201"/>
            </a:xfrm>
            <a:custGeom>
              <a:avLst/>
              <a:gdLst/>
              <a:ahLst/>
              <a:cxnLst/>
              <a:rect l="0" t="0" r="0" b="0"/>
              <a:pathLst>
                <a:path w="470257" h="457201">
                  <a:moveTo>
                    <a:pt x="6532" y="457200"/>
                  </a:moveTo>
                  <a:lnTo>
                    <a:pt x="0" y="457200"/>
                  </a:lnTo>
                  <a:lnTo>
                    <a:pt x="30539" y="425936"/>
                  </a:lnTo>
                  <a:lnTo>
                    <a:pt x="56728" y="394120"/>
                  </a:lnTo>
                  <a:lnTo>
                    <a:pt x="86979" y="365636"/>
                  </a:lnTo>
                  <a:lnTo>
                    <a:pt x="103181" y="350726"/>
                  </a:lnTo>
                  <a:lnTo>
                    <a:pt x="117174" y="336389"/>
                  </a:lnTo>
                  <a:lnTo>
                    <a:pt x="148827" y="308055"/>
                  </a:lnTo>
                  <a:lnTo>
                    <a:pt x="177025" y="280134"/>
                  </a:lnTo>
                  <a:lnTo>
                    <a:pt x="205628" y="248100"/>
                  </a:lnTo>
                  <a:lnTo>
                    <a:pt x="235547" y="220695"/>
                  </a:lnTo>
                  <a:lnTo>
                    <a:pt x="267843" y="189957"/>
                  </a:lnTo>
                  <a:lnTo>
                    <a:pt x="300453" y="162354"/>
                  </a:lnTo>
                  <a:lnTo>
                    <a:pt x="327935" y="137611"/>
                  </a:lnTo>
                  <a:lnTo>
                    <a:pt x="344635" y="122296"/>
                  </a:lnTo>
                  <a:lnTo>
                    <a:pt x="354920" y="111686"/>
                  </a:lnTo>
                  <a:lnTo>
                    <a:pt x="386866" y="88842"/>
                  </a:lnTo>
                  <a:lnTo>
                    <a:pt x="417973" y="60694"/>
                  </a:lnTo>
                  <a:lnTo>
                    <a:pt x="431953" y="50452"/>
                  </a:lnTo>
                  <a:lnTo>
                    <a:pt x="443967" y="36004"/>
                  </a:lnTo>
                  <a:lnTo>
                    <a:pt x="450619" y="31714"/>
                  </a:lnTo>
                  <a:lnTo>
                    <a:pt x="459367" y="23763"/>
                  </a:lnTo>
                  <a:lnTo>
                    <a:pt x="461792" y="19512"/>
                  </a:lnTo>
                  <a:lnTo>
                    <a:pt x="463349" y="14337"/>
                  </a:lnTo>
                  <a:lnTo>
                    <a:pt x="469984" y="6834"/>
                  </a:lnTo>
                  <a:lnTo>
                    <a:pt x="470256" y="277"/>
                  </a:lnTo>
                  <a:lnTo>
                    <a:pt x="463732"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0"/>
            <p:cNvSpPr/>
            <p:nvPr/>
          </p:nvSpPr>
          <p:spPr>
            <a:xfrm>
              <a:off x="4434874" y="1240972"/>
              <a:ext cx="398384" cy="261257"/>
            </a:xfrm>
            <a:custGeom>
              <a:avLst/>
              <a:gdLst/>
              <a:ahLst/>
              <a:cxnLst/>
              <a:rect l="0" t="0" r="0" b="0"/>
              <a:pathLst>
                <a:path w="398384" h="261257">
                  <a:moveTo>
                    <a:pt x="58749" y="124097"/>
                  </a:moveTo>
                  <a:lnTo>
                    <a:pt x="58749" y="117572"/>
                  </a:lnTo>
                  <a:lnTo>
                    <a:pt x="68668" y="127484"/>
                  </a:lnTo>
                  <a:lnTo>
                    <a:pt x="70414" y="131166"/>
                  </a:lnTo>
                  <a:lnTo>
                    <a:pt x="70880" y="133164"/>
                  </a:lnTo>
                  <a:lnTo>
                    <a:pt x="71916" y="134496"/>
                  </a:lnTo>
                  <a:lnTo>
                    <a:pt x="104460" y="162562"/>
                  </a:lnTo>
                  <a:lnTo>
                    <a:pt x="123744" y="176433"/>
                  </a:lnTo>
                  <a:lnTo>
                    <a:pt x="126027" y="178582"/>
                  </a:lnTo>
                  <a:lnTo>
                    <a:pt x="132435" y="180969"/>
                  </a:lnTo>
                  <a:lnTo>
                    <a:pt x="139396" y="182756"/>
                  </a:lnTo>
                  <a:lnTo>
                    <a:pt x="171668" y="201207"/>
                  </a:lnTo>
                  <a:lnTo>
                    <a:pt x="185100" y="207438"/>
                  </a:lnTo>
                  <a:lnTo>
                    <a:pt x="193109" y="212814"/>
                  </a:lnTo>
                  <a:lnTo>
                    <a:pt x="202317" y="216934"/>
                  </a:lnTo>
                  <a:lnTo>
                    <a:pt x="206739" y="219786"/>
                  </a:lnTo>
                  <a:lnTo>
                    <a:pt x="213309" y="221392"/>
                  </a:lnTo>
                  <a:lnTo>
                    <a:pt x="228558" y="222068"/>
                  </a:lnTo>
                  <a:lnTo>
                    <a:pt x="222942" y="216444"/>
                  </a:lnTo>
                  <a:lnTo>
                    <a:pt x="202709" y="202339"/>
                  </a:lnTo>
                  <a:lnTo>
                    <a:pt x="200443" y="200207"/>
                  </a:lnTo>
                  <a:lnTo>
                    <a:pt x="194053" y="197838"/>
                  </a:lnTo>
                  <a:lnTo>
                    <a:pt x="190318" y="197206"/>
                  </a:lnTo>
                  <a:lnTo>
                    <a:pt x="158607" y="178566"/>
                  </a:lnTo>
                  <a:lnTo>
                    <a:pt x="129032" y="167387"/>
                  </a:lnTo>
                  <a:lnTo>
                    <a:pt x="104836" y="158656"/>
                  </a:lnTo>
                  <a:lnTo>
                    <a:pt x="91515" y="155382"/>
                  </a:lnTo>
                  <a:lnTo>
                    <a:pt x="60932" y="141433"/>
                  </a:lnTo>
                  <a:lnTo>
                    <a:pt x="41090" y="135787"/>
                  </a:lnTo>
                  <a:lnTo>
                    <a:pt x="24035" y="126819"/>
                  </a:lnTo>
                  <a:lnTo>
                    <a:pt x="6632" y="122320"/>
                  </a:lnTo>
                  <a:lnTo>
                    <a:pt x="81" y="117647"/>
                  </a:lnTo>
                  <a:lnTo>
                    <a:pt x="0" y="114122"/>
                  </a:lnTo>
                  <a:lnTo>
                    <a:pt x="714" y="113093"/>
                  </a:lnTo>
                  <a:lnTo>
                    <a:pt x="1916" y="112406"/>
                  </a:lnTo>
                  <a:lnTo>
                    <a:pt x="9060" y="111305"/>
                  </a:lnTo>
                  <a:lnTo>
                    <a:pt x="18185" y="110362"/>
                  </a:lnTo>
                  <a:lnTo>
                    <a:pt x="33211" y="105875"/>
                  </a:lnTo>
                  <a:lnTo>
                    <a:pt x="45860" y="102974"/>
                  </a:lnTo>
                  <a:lnTo>
                    <a:pt x="58801" y="99453"/>
                  </a:lnTo>
                  <a:lnTo>
                    <a:pt x="85741" y="93677"/>
                  </a:lnTo>
                  <a:lnTo>
                    <a:pt x="114179" y="88267"/>
                  </a:lnTo>
                  <a:lnTo>
                    <a:pt x="144076" y="80181"/>
                  </a:lnTo>
                  <a:lnTo>
                    <a:pt x="176370" y="74126"/>
                  </a:lnTo>
                  <a:lnTo>
                    <a:pt x="208979" y="68678"/>
                  </a:lnTo>
                  <a:lnTo>
                    <a:pt x="239695" y="58652"/>
                  </a:lnTo>
                  <a:lnTo>
                    <a:pt x="250203" y="55096"/>
                  </a:lnTo>
                  <a:lnTo>
                    <a:pt x="277619" y="49158"/>
                  </a:lnTo>
                  <a:lnTo>
                    <a:pt x="305446" y="39067"/>
                  </a:lnTo>
                  <a:lnTo>
                    <a:pt x="319563" y="34556"/>
                  </a:lnTo>
                  <a:lnTo>
                    <a:pt x="332937" y="31284"/>
                  </a:lnTo>
                  <a:lnTo>
                    <a:pt x="344157" y="25719"/>
                  </a:lnTo>
                  <a:lnTo>
                    <a:pt x="346992" y="23677"/>
                  </a:lnTo>
                  <a:lnTo>
                    <a:pt x="354014" y="21408"/>
                  </a:lnTo>
                  <a:lnTo>
                    <a:pt x="361246" y="19674"/>
                  </a:lnTo>
                  <a:lnTo>
                    <a:pt x="371802" y="14583"/>
                  </a:lnTo>
                  <a:lnTo>
                    <a:pt x="380876" y="13363"/>
                  </a:lnTo>
                  <a:lnTo>
                    <a:pt x="382358" y="12537"/>
                  </a:lnTo>
                  <a:lnTo>
                    <a:pt x="383345" y="11261"/>
                  </a:lnTo>
                  <a:lnTo>
                    <a:pt x="384004" y="9684"/>
                  </a:lnTo>
                  <a:lnTo>
                    <a:pt x="385168" y="8633"/>
                  </a:lnTo>
                  <a:lnTo>
                    <a:pt x="388397" y="7465"/>
                  </a:lnTo>
                  <a:lnTo>
                    <a:pt x="389549" y="6428"/>
                  </a:lnTo>
                  <a:lnTo>
                    <a:pt x="391548" y="989"/>
                  </a:lnTo>
                  <a:lnTo>
                    <a:pt x="393652" y="439"/>
                  </a:lnTo>
                  <a:lnTo>
                    <a:pt x="398376" y="0"/>
                  </a:lnTo>
                  <a:lnTo>
                    <a:pt x="398383" y="5623"/>
                  </a:lnTo>
                  <a:lnTo>
                    <a:pt x="393895" y="11566"/>
                  </a:lnTo>
                  <a:lnTo>
                    <a:pt x="392121" y="18393"/>
                  </a:lnTo>
                  <a:lnTo>
                    <a:pt x="387416" y="24571"/>
                  </a:lnTo>
                  <a:lnTo>
                    <a:pt x="380290" y="41554"/>
                  </a:lnTo>
                  <a:lnTo>
                    <a:pt x="359183" y="72384"/>
                  </a:lnTo>
                  <a:lnTo>
                    <a:pt x="339600" y="104920"/>
                  </a:lnTo>
                  <a:lnTo>
                    <a:pt x="320006" y="137574"/>
                  </a:lnTo>
                  <a:lnTo>
                    <a:pt x="303314" y="167521"/>
                  </a:lnTo>
                  <a:lnTo>
                    <a:pt x="297327" y="187505"/>
                  </a:lnTo>
                  <a:lnTo>
                    <a:pt x="289346" y="199490"/>
                  </a:lnTo>
                  <a:lnTo>
                    <a:pt x="278617" y="214543"/>
                  </a:lnTo>
                  <a:lnTo>
                    <a:pt x="275569" y="223306"/>
                  </a:lnTo>
                  <a:lnTo>
                    <a:pt x="273814" y="232768"/>
                  </a:lnTo>
                  <a:lnTo>
                    <a:pt x="269166" y="241626"/>
                  </a:lnTo>
                  <a:lnTo>
                    <a:pt x="267754" y="26125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8" name="SMARTInkShape-Group28"/>
          <p:cNvGrpSpPr/>
          <p:nvPr/>
        </p:nvGrpSpPr>
        <p:grpSpPr>
          <a:xfrm>
            <a:off x="6551054" y="4292136"/>
            <a:ext cx="2494975" cy="991782"/>
            <a:chOff x="6551054" y="4292136"/>
            <a:chExt cx="2494975" cy="991782"/>
          </a:xfrm>
        </p:grpSpPr>
        <p:sp>
          <p:nvSpPr>
            <p:cNvPr id="24" name="SMARTInkShape-61"/>
            <p:cNvSpPr/>
            <p:nvPr/>
          </p:nvSpPr>
          <p:spPr>
            <a:xfrm>
              <a:off x="6799217" y="4434840"/>
              <a:ext cx="764178" cy="613955"/>
            </a:xfrm>
            <a:custGeom>
              <a:avLst/>
              <a:gdLst/>
              <a:ahLst/>
              <a:cxnLst/>
              <a:rect l="0" t="0" r="0" b="0"/>
              <a:pathLst>
                <a:path w="764178" h="613955">
                  <a:moveTo>
                    <a:pt x="764177" y="0"/>
                  </a:moveTo>
                  <a:lnTo>
                    <a:pt x="764177" y="9729"/>
                  </a:lnTo>
                  <a:lnTo>
                    <a:pt x="762242" y="13516"/>
                  </a:lnTo>
                  <a:lnTo>
                    <a:pt x="759688" y="17618"/>
                  </a:lnTo>
                  <a:lnTo>
                    <a:pt x="757525" y="24008"/>
                  </a:lnTo>
                  <a:lnTo>
                    <a:pt x="735848" y="53522"/>
                  </a:lnTo>
                  <a:lnTo>
                    <a:pt x="726434" y="67446"/>
                  </a:lnTo>
                  <a:lnTo>
                    <a:pt x="713286" y="79874"/>
                  </a:lnTo>
                  <a:lnTo>
                    <a:pt x="687674" y="108945"/>
                  </a:lnTo>
                  <a:lnTo>
                    <a:pt x="656201" y="134991"/>
                  </a:lnTo>
                  <a:lnTo>
                    <a:pt x="625803" y="161109"/>
                  </a:lnTo>
                  <a:lnTo>
                    <a:pt x="596889" y="178525"/>
                  </a:lnTo>
                  <a:lnTo>
                    <a:pt x="567564" y="200297"/>
                  </a:lnTo>
                  <a:lnTo>
                    <a:pt x="541250" y="217714"/>
                  </a:lnTo>
                  <a:lnTo>
                    <a:pt x="510787" y="237067"/>
                  </a:lnTo>
                  <a:lnTo>
                    <a:pt x="483590" y="258172"/>
                  </a:lnTo>
                  <a:lnTo>
                    <a:pt x="452038" y="276317"/>
                  </a:lnTo>
                  <a:lnTo>
                    <a:pt x="426481" y="290232"/>
                  </a:lnTo>
                  <a:lnTo>
                    <a:pt x="401250" y="307096"/>
                  </a:lnTo>
                  <a:lnTo>
                    <a:pt x="372851" y="326164"/>
                  </a:lnTo>
                  <a:lnTo>
                    <a:pt x="342809" y="343908"/>
                  </a:lnTo>
                  <a:lnTo>
                    <a:pt x="313410" y="362115"/>
                  </a:lnTo>
                  <a:lnTo>
                    <a:pt x="288886" y="378953"/>
                  </a:lnTo>
                  <a:lnTo>
                    <a:pt x="256528" y="398013"/>
                  </a:lnTo>
                  <a:lnTo>
                    <a:pt x="228956" y="419221"/>
                  </a:lnTo>
                  <a:lnTo>
                    <a:pt x="202545" y="439162"/>
                  </a:lnTo>
                  <a:lnTo>
                    <a:pt x="176362" y="457077"/>
                  </a:lnTo>
                  <a:lnTo>
                    <a:pt x="144419" y="478955"/>
                  </a:lnTo>
                  <a:lnTo>
                    <a:pt x="115644" y="505096"/>
                  </a:lnTo>
                  <a:lnTo>
                    <a:pt x="84796" y="531223"/>
                  </a:lnTo>
                  <a:lnTo>
                    <a:pt x="62002" y="552860"/>
                  </a:lnTo>
                  <a:lnTo>
                    <a:pt x="54012" y="563759"/>
                  </a:lnTo>
                  <a:lnTo>
                    <a:pt x="22564" y="585592"/>
                  </a:lnTo>
                  <a:lnTo>
                    <a:pt x="15475" y="592891"/>
                  </a:lnTo>
                  <a:lnTo>
                    <a:pt x="0" y="61395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62"/>
            <p:cNvSpPr/>
            <p:nvPr/>
          </p:nvSpPr>
          <p:spPr>
            <a:xfrm>
              <a:off x="6551054" y="4996633"/>
              <a:ext cx="404919" cy="287285"/>
            </a:xfrm>
            <a:custGeom>
              <a:avLst/>
              <a:gdLst/>
              <a:ahLst/>
              <a:cxnLst/>
              <a:rect l="0" t="0" r="0" b="0"/>
              <a:pathLst>
                <a:path w="404919" h="287285">
                  <a:moveTo>
                    <a:pt x="130598" y="19504"/>
                  </a:moveTo>
                  <a:lnTo>
                    <a:pt x="124973" y="19504"/>
                  </a:lnTo>
                  <a:lnTo>
                    <a:pt x="127802" y="19504"/>
                  </a:lnTo>
                  <a:lnTo>
                    <a:pt x="128734" y="20229"/>
                  </a:lnTo>
                  <a:lnTo>
                    <a:pt x="129769" y="22971"/>
                  </a:lnTo>
                  <a:lnTo>
                    <a:pt x="130771" y="23992"/>
                  </a:lnTo>
                  <a:lnTo>
                    <a:pt x="137593" y="27567"/>
                  </a:lnTo>
                  <a:lnTo>
                    <a:pt x="168428" y="52173"/>
                  </a:lnTo>
                  <a:lnTo>
                    <a:pt x="200642" y="73690"/>
                  </a:lnTo>
                  <a:lnTo>
                    <a:pt x="203420" y="77400"/>
                  </a:lnTo>
                  <a:lnTo>
                    <a:pt x="232292" y="96725"/>
                  </a:lnTo>
                  <a:lnTo>
                    <a:pt x="262563" y="117345"/>
                  </a:lnTo>
                  <a:lnTo>
                    <a:pt x="295062" y="139245"/>
                  </a:lnTo>
                  <a:lnTo>
                    <a:pt x="304572" y="147229"/>
                  </a:lnTo>
                  <a:lnTo>
                    <a:pt x="312162" y="149751"/>
                  </a:lnTo>
                  <a:lnTo>
                    <a:pt x="312601" y="150603"/>
                  </a:lnTo>
                  <a:lnTo>
                    <a:pt x="313087" y="153487"/>
                  </a:lnTo>
                  <a:lnTo>
                    <a:pt x="313944" y="154546"/>
                  </a:lnTo>
                  <a:lnTo>
                    <a:pt x="316829" y="155723"/>
                  </a:lnTo>
                  <a:lnTo>
                    <a:pt x="317890" y="155311"/>
                  </a:lnTo>
                  <a:lnTo>
                    <a:pt x="318596" y="154310"/>
                  </a:lnTo>
                  <a:lnTo>
                    <a:pt x="319067" y="152918"/>
                  </a:lnTo>
                  <a:lnTo>
                    <a:pt x="318656" y="151989"/>
                  </a:lnTo>
                  <a:lnTo>
                    <a:pt x="317655" y="151371"/>
                  </a:lnTo>
                  <a:lnTo>
                    <a:pt x="316262" y="150958"/>
                  </a:lnTo>
                  <a:lnTo>
                    <a:pt x="315334" y="149957"/>
                  </a:lnTo>
                  <a:lnTo>
                    <a:pt x="311909" y="143137"/>
                  </a:lnTo>
                  <a:lnTo>
                    <a:pt x="304459" y="134801"/>
                  </a:lnTo>
                  <a:lnTo>
                    <a:pt x="275437" y="111828"/>
                  </a:lnTo>
                  <a:lnTo>
                    <a:pt x="245925" y="88491"/>
                  </a:lnTo>
                  <a:lnTo>
                    <a:pt x="232179" y="76634"/>
                  </a:lnTo>
                  <a:lnTo>
                    <a:pt x="200144" y="60381"/>
                  </a:lnTo>
                  <a:lnTo>
                    <a:pt x="168266" y="41901"/>
                  </a:lnTo>
                  <a:lnTo>
                    <a:pt x="136267" y="23883"/>
                  </a:lnTo>
                  <a:lnTo>
                    <a:pt x="111458" y="8377"/>
                  </a:lnTo>
                  <a:lnTo>
                    <a:pt x="106850" y="6576"/>
                  </a:lnTo>
                  <a:lnTo>
                    <a:pt x="100177" y="2208"/>
                  </a:lnTo>
                  <a:lnTo>
                    <a:pt x="92707" y="212"/>
                  </a:lnTo>
                  <a:lnTo>
                    <a:pt x="88326" y="0"/>
                  </a:lnTo>
                  <a:lnTo>
                    <a:pt x="87177" y="696"/>
                  </a:lnTo>
                  <a:lnTo>
                    <a:pt x="86411" y="1885"/>
                  </a:lnTo>
                  <a:lnTo>
                    <a:pt x="85900" y="3404"/>
                  </a:lnTo>
                  <a:lnTo>
                    <a:pt x="84833" y="4416"/>
                  </a:lnTo>
                  <a:lnTo>
                    <a:pt x="81712" y="5541"/>
                  </a:lnTo>
                  <a:lnTo>
                    <a:pt x="80592" y="6567"/>
                  </a:lnTo>
                  <a:lnTo>
                    <a:pt x="73308" y="19639"/>
                  </a:lnTo>
                  <a:lnTo>
                    <a:pt x="71285" y="30407"/>
                  </a:lnTo>
                  <a:lnTo>
                    <a:pt x="67384" y="37652"/>
                  </a:lnTo>
                  <a:lnTo>
                    <a:pt x="65179" y="47943"/>
                  </a:lnTo>
                  <a:lnTo>
                    <a:pt x="60979" y="56636"/>
                  </a:lnTo>
                  <a:lnTo>
                    <a:pt x="53214" y="89262"/>
                  </a:lnTo>
                  <a:lnTo>
                    <a:pt x="45626" y="119658"/>
                  </a:lnTo>
                  <a:lnTo>
                    <a:pt x="40650" y="139006"/>
                  </a:lnTo>
                  <a:lnTo>
                    <a:pt x="37664" y="155303"/>
                  </a:lnTo>
                  <a:lnTo>
                    <a:pt x="23830" y="187065"/>
                  </a:lnTo>
                  <a:lnTo>
                    <a:pt x="15323" y="217619"/>
                  </a:lnTo>
                  <a:lnTo>
                    <a:pt x="11230" y="246169"/>
                  </a:lnTo>
                  <a:lnTo>
                    <a:pt x="1746" y="260998"/>
                  </a:lnTo>
                  <a:lnTo>
                    <a:pt x="72" y="278553"/>
                  </a:lnTo>
                  <a:lnTo>
                    <a:pt x="0" y="283575"/>
                  </a:lnTo>
                  <a:lnTo>
                    <a:pt x="714" y="284814"/>
                  </a:lnTo>
                  <a:lnTo>
                    <a:pt x="1917" y="285640"/>
                  </a:lnTo>
                  <a:lnTo>
                    <a:pt x="6231" y="287195"/>
                  </a:lnTo>
                  <a:lnTo>
                    <a:pt x="12100" y="287284"/>
                  </a:lnTo>
                  <a:lnTo>
                    <a:pt x="37525" y="274059"/>
                  </a:lnTo>
                  <a:lnTo>
                    <a:pt x="67652" y="256806"/>
                  </a:lnTo>
                  <a:lnTo>
                    <a:pt x="98091" y="243024"/>
                  </a:lnTo>
                  <a:lnTo>
                    <a:pt x="125090" y="227240"/>
                  </a:lnTo>
                  <a:lnTo>
                    <a:pt x="156857" y="215566"/>
                  </a:lnTo>
                  <a:lnTo>
                    <a:pt x="189397" y="204577"/>
                  </a:lnTo>
                  <a:lnTo>
                    <a:pt x="222040" y="193677"/>
                  </a:lnTo>
                  <a:lnTo>
                    <a:pt x="252759" y="184725"/>
                  </a:lnTo>
                  <a:lnTo>
                    <a:pt x="267184" y="181428"/>
                  </a:lnTo>
                  <a:lnTo>
                    <a:pt x="299002" y="171543"/>
                  </a:lnTo>
                  <a:lnTo>
                    <a:pt x="321275" y="169240"/>
                  </a:lnTo>
                  <a:lnTo>
                    <a:pt x="334396" y="164604"/>
                  </a:lnTo>
                  <a:lnTo>
                    <a:pt x="365687" y="163207"/>
                  </a:lnTo>
                  <a:lnTo>
                    <a:pt x="375343" y="163196"/>
                  </a:lnTo>
                  <a:lnTo>
                    <a:pt x="379194" y="165131"/>
                  </a:lnTo>
                  <a:lnTo>
                    <a:pt x="384113" y="168819"/>
                  </a:lnTo>
                  <a:lnTo>
                    <a:pt x="388432" y="169457"/>
                  </a:lnTo>
                  <a:lnTo>
                    <a:pt x="389573" y="170273"/>
                  </a:lnTo>
                  <a:lnTo>
                    <a:pt x="390333" y="171543"/>
                  </a:lnTo>
                  <a:lnTo>
                    <a:pt x="390840" y="173115"/>
                  </a:lnTo>
                  <a:lnTo>
                    <a:pt x="391904" y="174163"/>
                  </a:lnTo>
                  <a:lnTo>
                    <a:pt x="404918" y="18279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63"/>
            <p:cNvSpPr/>
            <p:nvPr/>
          </p:nvSpPr>
          <p:spPr>
            <a:xfrm>
              <a:off x="7589520" y="4330337"/>
              <a:ext cx="91441" cy="202475"/>
            </a:xfrm>
            <a:custGeom>
              <a:avLst/>
              <a:gdLst/>
              <a:ahLst/>
              <a:cxnLst/>
              <a:rect l="0" t="0" r="0" b="0"/>
              <a:pathLst>
                <a:path w="91441" h="202475">
                  <a:moveTo>
                    <a:pt x="0" y="0"/>
                  </a:moveTo>
                  <a:lnTo>
                    <a:pt x="0" y="3467"/>
                  </a:lnTo>
                  <a:lnTo>
                    <a:pt x="725" y="4489"/>
                  </a:lnTo>
                  <a:lnTo>
                    <a:pt x="1936" y="5169"/>
                  </a:lnTo>
                  <a:lnTo>
                    <a:pt x="3468" y="5623"/>
                  </a:lnTo>
                  <a:lnTo>
                    <a:pt x="4489" y="6652"/>
                  </a:lnTo>
                  <a:lnTo>
                    <a:pt x="5624" y="9730"/>
                  </a:lnTo>
                  <a:lnTo>
                    <a:pt x="7078" y="17619"/>
                  </a:lnTo>
                  <a:lnTo>
                    <a:pt x="10966" y="24734"/>
                  </a:lnTo>
                  <a:lnTo>
                    <a:pt x="13167" y="34986"/>
                  </a:lnTo>
                  <a:lnTo>
                    <a:pt x="17368" y="43669"/>
                  </a:lnTo>
                  <a:lnTo>
                    <a:pt x="19660" y="54385"/>
                  </a:lnTo>
                  <a:lnTo>
                    <a:pt x="29951" y="74688"/>
                  </a:lnTo>
                  <a:lnTo>
                    <a:pt x="39603" y="104542"/>
                  </a:lnTo>
                  <a:lnTo>
                    <a:pt x="58793" y="135629"/>
                  </a:lnTo>
                  <a:lnTo>
                    <a:pt x="60967" y="138316"/>
                  </a:lnTo>
                  <a:lnTo>
                    <a:pt x="63382" y="145173"/>
                  </a:lnTo>
                  <a:lnTo>
                    <a:pt x="65181" y="152332"/>
                  </a:lnTo>
                  <a:lnTo>
                    <a:pt x="76562" y="174855"/>
                  </a:lnTo>
                  <a:lnTo>
                    <a:pt x="78018" y="184763"/>
                  </a:lnTo>
                  <a:lnTo>
                    <a:pt x="78863" y="186312"/>
                  </a:lnTo>
                  <a:lnTo>
                    <a:pt x="80152" y="187345"/>
                  </a:lnTo>
                  <a:lnTo>
                    <a:pt x="81737" y="188034"/>
                  </a:lnTo>
                  <a:lnTo>
                    <a:pt x="82794" y="189219"/>
                  </a:lnTo>
                  <a:lnTo>
                    <a:pt x="91440" y="20247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64"/>
            <p:cNvSpPr/>
            <p:nvPr/>
          </p:nvSpPr>
          <p:spPr>
            <a:xfrm>
              <a:off x="7596052" y="4292136"/>
              <a:ext cx="227189" cy="247208"/>
            </a:xfrm>
            <a:custGeom>
              <a:avLst/>
              <a:gdLst/>
              <a:ahLst/>
              <a:cxnLst/>
              <a:rect l="0" t="0" r="0" b="0"/>
              <a:pathLst>
                <a:path w="227189" h="247208">
                  <a:moveTo>
                    <a:pt x="0" y="12075"/>
                  </a:moveTo>
                  <a:lnTo>
                    <a:pt x="0" y="8608"/>
                  </a:lnTo>
                  <a:lnTo>
                    <a:pt x="1451" y="7587"/>
                  </a:lnTo>
                  <a:lnTo>
                    <a:pt x="9702" y="5423"/>
                  </a:lnTo>
                  <a:lnTo>
                    <a:pt x="17791" y="1234"/>
                  </a:lnTo>
                  <a:lnTo>
                    <a:pt x="25082" y="0"/>
                  </a:lnTo>
                  <a:lnTo>
                    <a:pt x="53640" y="4723"/>
                  </a:lnTo>
                  <a:lnTo>
                    <a:pt x="85938" y="14562"/>
                  </a:lnTo>
                  <a:lnTo>
                    <a:pt x="118563" y="27343"/>
                  </a:lnTo>
                  <a:lnTo>
                    <a:pt x="151219" y="49471"/>
                  </a:lnTo>
                  <a:lnTo>
                    <a:pt x="170604" y="66580"/>
                  </a:lnTo>
                  <a:lnTo>
                    <a:pt x="196306" y="96988"/>
                  </a:lnTo>
                  <a:lnTo>
                    <a:pt x="204087" y="106420"/>
                  </a:lnTo>
                  <a:lnTo>
                    <a:pt x="218924" y="137744"/>
                  </a:lnTo>
                  <a:lnTo>
                    <a:pt x="227053" y="168794"/>
                  </a:lnTo>
                  <a:lnTo>
                    <a:pt x="227188" y="177523"/>
                  </a:lnTo>
                  <a:lnTo>
                    <a:pt x="220495" y="206082"/>
                  </a:lnTo>
                  <a:lnTo>
                    <a:pt x="213048" y="216344"/>
                  </a:lnTo>
                  <a:lnTo>
                    <a:pt x="184027" y="236310"/>
                  </a:lnTo>
                  <a:lnTo>
                    <a:pt x="153416" y="245674"/>
                  </a:lnTo>
                  <a:lnTo>
                    <a:pt x="121438" y="247147"/>
                  </a:lnTo>
                  <a:lnTo>
                    <a:pt x="89370" y="247206"/>
                  </a:lnTo>
                  <a:lnTo>
                    <a:pt x="76501" y="247207"/>
                  </a:lnTo>
                  <a:lnTo>
                    <a:pt x="71980" y="245272"/>
                  </a:lnTo>
                  <a:lnTo>
                    <a:pt x="67551" y="242719"/>
                  </a:lnTo>
                  <a:lnTo>
                    <a:pt x="63163" y="241584"/>
                  </a:lnTo>
                  <a:lnTo>
                    <a:pt x="61703" y="240555"/>
                  </a:lnTo>
                  <a:lnTo>
                    <a:pt x="58782" y="23414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5"/>
            <p:cNvSpPr/>
            <p:nvPr/>
          </p:nvSpPr>
          <p:spPr>
            <a:xfrm>
              <a:off x="7831182" y="4385427"/>
              <a:ext cx="142676" cy="166979"/>
            </a:xfrm>
            <a:custGeom>
              <a:avLst/>
              <a:gdLst/>
              <a:ahLst/>
              <a:cxnLst/>
              <a:rect l="0" t="0" r="0" b="0"/>
              <a:pathLst>
                <a:path w="142676" h="166979">
                  <a:moveTo>
                    <a:pt x="0" y="88601"/>
                  </a:moveTo>
                  <a:lnTo>
                    <a:pt x="0" y="85134"/>
                  </a:lnTo>
                  <a:lnTo>
                    <a:pt x="1452" y="84113"/>
                  </a:lnTo>
                  <a:lnTo>
                    <a:pt x="14715" y="82339"/>
                  </a:lnTo>
                  <a:lnTo>
                    <a:pt x="41591" y="81360"/>
                  </a:lnTo>
                  <a:lnTo>
                    <a:pt x="66689" y="75943"/>
                  </a:lnTo>
                  <a:lnTo>
                    <a:pt x="74634" y="74992"/>
                  </a:lnTo>
                  <a:lnTo>
                    <a:pt x="86542" y="70377"/>
                  </a:lnTo>
                  <a:lnTo>
                    <a:pt x="95715" y="65140"/>
                  </a:lnTo>
                  <a:lnTo>
                    <a:pt x="107302" y="61814"/>
                  </a:lnTo>
                  <a:lnTo>
                    <a:pt x="115665" y="55891"/>
                  </a:lnTo>
                  <a:lnTo>
                    <a:pt x="120350" y="50357"/>
                  </a:lnTo>
                  <a:lnTo>
                    <a:pt x="121598" y="47865"/>
                  </a:lnTo>
                  <a:lnTo>
                    <a:pt x="123158" y="46204"/>
                  </a:lnTo>
                  <a:lnTo>
                    <a:pt x="132969" y="39852"/>
                  </a:lnTo>
                  <a:lnTo>
                    <a:pt x="135298" y="35971"/>
                  </a:lnTo>
                  <a:lnTo>
                    <a:pt x="137058" y="31827"/>
                  </a:lnTo>
                  <a:lnTo>
                    <a:pt x="141404" y="25414"/>
                  </a:lnTo>
                  <a:lnTo>
                    <a:pt x="142675" y="21087"/>
                  </a:lnTo>
                  <a:lnTo>
                    <a:pt x="142289" y="19644"/>
                  </a:lnTo>
                  <a:lnTo>
                    <a:pt x="141305" y="18681"/>
                  </a:lnTo>
                  <a:lnTo>
                    <a:pt x="139923" y="18039"/>
                  </a:lnTo>
                  <a:lnTo>
                    <a:pt x="139002" y="16886"/>
                  </a:lnTo>
                  <a:lnTo>
                    <a:pt x="135589" y="9820"/>
                  </a:lnTo>
                  <a:lnTo>
                    <a:pt x="133936" y="7778"/>
                  </a:lnTo>
                  <a:lnTo>
                    <a:pt x="130164" y="5508"/>
                  </a:lnTo>
                  <a:lnTo>
                    <a:pt x="119682" y="3206"/>
                  </a:lnTo>
                  <a:lnTo>
                    <a:pt x="115362" y="332"/>
                  </a:lnTo>
                  <a:lnTo>
                    <a:pt x="113194" y="0"/>
                  </a:lnTo>
                  <a:lnTo>
                    <a:pt x="111022" y="506"/>
                  </a:lnTo>
                  <a:lnTo>
                    <a:pt x="105950" y="2276"/>
                  </a:lnTo>
                  <a:lnTo>
                    <a:pt x="87691" y="4294"/>
                  </a:lnTo>
                  <a:lnTo>
                    <a:pt x="68862" y="14097"/>
                  </a:lnTo>
                  <a:lnTo>
                    <a:pt x="57092" y="16693"/>
                  </a:lnTo>
                  <a:lnTo>
                    <a:pt x="51258" y="19873"/>
                  </a:lnTo>
                  <a:lnTo>
                    <a:pt x="26140" y="51239"/>
                  </a:lnTo>
                  <a:lnTo>
                    <a:pt x="22505" y="58933"/>
                  </a:lnTo>
                  <a:lnTo>
                    <a:pt x="19671" y="86916"/>
                  </a:lnTo>
                  <a:lnTo>
                    <a:pt x="20327" y="109882"/>
                  </a:lnTo>
                  <a:lnTo>
                    <a:pt x="31481" y="135487"/>
                  </a:lnTo>
                  <a:lnTo>
                    <a:pt x="36006" y="140403"/>
                  </a:lnTo>
                  <a:lnTo>
                    <a:pt x="71846" y="166978"/>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66"/>
            <p:cNvSpPr/>
            <p:nvPr/>
          </p:nvSpPr>
          <p:spPr>
            <a:xfrm>
              <a:off x="7955311" y="4389419"/>
              <a:ext cx="91410" cy="182582"/>
            </a:xfrm>
            <a:custGeom>
              <a:avLst/>
              <a:gdLst/>
              <a:ahLst/>
              <a:cxnLst/>
              <a:rect l="0" t="0" r="0" b="0"/>
              <a:pathLst>
                <a:path w="91410" h="182582">
                  <a:moveTo>
                    <a:pt x="91409" y="19295"/>
                  </a:moveTo>
                  <a:lnTo>
                    <a:pt x="85468" y="14081"/>
                  </a:lnTo>
                  <a:lnTo>
                    <a:pt x="62523" y="1977"/>
                  </a:lnTo>
                  <a:lnTo>
                    <a:pt x="50252" y="0"/>
                  </a:lnTo>
                  <a:lnTo>
                    <a:pt x="45782" y="1769"/>
                  </a:lnTo>
                  <a:lnTo>
                    <a:pt x="41377" y="4249"/>
                  </a:lnTo>
                  <a:lnTo>
                    <a:pt x="34815" y="6370"/>
                  </a:lnTo>
                  <a:lnTo>
                    <a:pt x="17118" y="21768"/>
                  </a:lnTo>
                  <a:lnTo>
                    <a:pt x="14847" y="27893"/>
                  </a:lnTo>
                  <a:lnTo>
                    <a:pt x="13113" y="34728"/>
                  </a:lnTo>
                  <a:lnTo>
                    <a:pt x="6086" y="45029"/>
                  </a:lnTo>
                  <a:lnTo>
                    <a:pt x="4047" y="47337"/>
                  </a:lnTo>
                  <a:lnTo>
                    <a:pt x="1782" y="53772"/>
                  </a:lnTo>
                  <a:lnTo>
                    <a:pt x="0" y="85797"/>
                  </a:lnTo>
                  <a:lnTo>
                    <a:pt x="697" y="112384"/>
                  </a:lnTo>
                  <a:lnTo>
                    <a:pt x="11109" y="132403"/>
                  </a:lnTo>
                  <a:lnTo>
                    <a:pt x="24666" y="152036"/>
                  </a:lnTo>
                  <a:lnTo>
                    <a:pt x="54533" y="175075"/>
                  </a:lnTo>
                  <a:lnTo>
                    <a:pt x="65283" y="18258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67"/>
            <p:cNvSpPr/>
            <p:nvPr/>
          </p:nvSpPr>
          <p:spPr>
            <a:xfrm>
              <a:off x="8125103" y="4395927"/>
              <a:ext cx="143686" cy="176066"/>
            </a:xfrm>
            <a:custGeom>
              <a:avLst/>
              <a:gdLst/>
              <a:ahLst/>
              <a:cxnLst/>
              <a:rect l="0" t="0" r="0" b="0"/>
              <a:pathLst>
                <a:path w="143686" h="176066">
                  <a:moveTo>
                    <a:pt x="6525" y="12787"/>
                  </a:moveTo>
                  <a:lnTo>
                    <a:pt x="6525" y="7164"/>
                  </a:lnTo>
                  <a:lnTo>
                    <a:pt x="5800" y="6861"/>
                  </a:lnTo>
                  <a:lnTo>
                    <a:pt x="3057" y="6525"/>
                  </a:lnTo>
                  <a:lnTo>
                    <a:pt x="2037" y="5710"/>
                  </a:lnTo>
                  <a:lnTo>
                    <a:pt x="74" y="0"/>
                  </a:lnTo>
                  <a:lnTo>
                    <a:pt x="0" y="5372"/>
                  </a:lnTo>
                  <a:lnTo>
                    <a:pt x="4485" y="11295"/>
                  </a:lnTo>
                  <a:lnTo>
                    <a:pt x="5619" y="15269"/>
                  </a:lnTo>
                  <a:lnTo>
                    <a:pt x="7072" y="28222"/>
                  </a:lnTo>
                  <a:lnTo>
                    <a:pt x="24013" y="60162"/>
                  </a:lnTo>
                  <a:lnTo>
                    <a:pt x="41362" y="89264"/>
                  </a:lnTo>
                  <a:lnTo>
                    <a:pt x="49343" y="106459"/>
                  </a:lnTo>
                  <a:lnTo>
                    <a:pt x="52110" y="118758"/>
                  </a:lnTo>
                  <a:lnTo>
                    <a:pt x="65427" y="141885"/>
                  </a:lnTo>
                  <a:lnTo>
                    <a:pt x="74040" y="155289"/>
                  </a:lnTo>
                  <a:lnTo>
                    <a:pt x="78844" y="169210"/>
                  </a:lnTo>
                  <a:lnTo>
                    <a:pt x="84895" y="176065"/>
                  </a:lnTo>
                  <a:lnTo>
                    <a:pt x="84901" y="172603"/>
                  </a:lnTo>
                  <a:lnTo>
                    <a:pt x="82967" y="168967"/>
                  </a:lnTo>
                  <a:lnTo>
                    <a:pt x="80414" y="164931"/>
                  </a:lnTo>
                  <a:lnTo>
                    <a:pt x="78775" y="156428"/>
                  </a:lnTo>
                  <a:lnTo>
                    <a:pt x="77824" y="151376"/>
                  </a:lnTo>
                  <a:lnTo>
                    <a:pt x="66793" y="118771"/>
                  </a:lnTo>
                  <a:lnTo>
                    <a:pt x="65347" y="89671"/>
                  </a:lnTo>
                  <a:lnTo>
                    <a:pt x="66035" y="62924"/>
                  </a:lnTo>
                  <a:lnTo>
                    <a:pt x="70523" y="54816"/>
                  </a:lnTo>
                  <a:lnTo>
                    <a:pt x="80662" y="43354"/>
                  </a:lnTo>
                  <a:lnTo>
                    <a:pt x="84953" y="40886"/>
                  </a:lnTo>
                  <a:lnTo>
                    <a:pt x="89280" y="39064"/>
                  </a:lnTo>
                  <a:lnTo>
                    <a:pt x="104498" y="27667"/>
                  </a:lnTo>
                  <a:lnTo>
                    <a:pt x="113206" y="26209"/>
                  </a:lnTo>
                  <a:lnTo>
                    <a:pt x="143685" y="2585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68"/>
            <p:cNvSpPr/>
            <p:nvPr/>
          </p:nvSpPr>
          <p:spPr>
            <a:xfrm>
              <a:off x="8321130" y="4428311"/>
              <a:ext cx="104388" cy="169816"/>
            </a:xfrm>
            <a:custGeom>
              <a:avLst/>
              <a:gdLst/>
              <a:ahLst/>
              <a:cxnLst/>
              <a:rect l="0" t="0" r="0" b="0"/>
              <a:pathLst>
                <a:path w="104388" h="169816">
                  <a:moveTo>
                    <a:pt x="19504" y="104500"/>
                  </a:moveTo>
                  <a:lnTo>
                    <a:pt x="47817" y="104500"/>
                  </a:lnTo>
                  <a:lnTo>
                    <a:pt x="57809" y="101033"/>
                  </a:lnTo>
                  <a:lnTo>
                    <a:pt x="71352" y="93203"/>
                  </a:lnTo>
                  <a:lnTo>
                    <a:pt x="75930" y="91497"/>
                  </a:lnTo>
                  <a:lnTo>
                    <a:pt x="93520" y="76115"/>
                  </a:lnTo>
                  <a:lnTo>
                    <a:pt x="95943" y="71807"/>
                  </a:lnTo>
                  <a:lnTo>
                    <a:pt x="97745" y="67472"/>
                  </a:lnTo>
                  <a:lnTo>
                    <a:pt x="100965" y="63127"/>
                  </a:lnTo>
                  <a:lnTo>
                    <a:pt x="102881" y="56842"/>
                  </a:lnTo>
                  <a:lnTo>
                    <a:pt x="104387" y="30557"/>
                  </a:lnTo>
                  <a:lnTo>
                    <a:pt x="102466" y="26159"/>
                  </a:lnTo>
                  <a:lnTo>
                    <a:pt x="100937" y="23970"/>
                  </a:lnTo>
                  <a:lnTo>
                    <a:pt x="97304" y="21537"/>
                  </a:lnTo>
                  <a:lnTo>
                    <a:pt x="95320" y="20889"/>
                  </a:lnTo>
                  <a:lnTo>
                    <a:pt x="93996" y="19731"/>
                  </a:lnTo>
                  <a:lnTo>
                    <a:pt x="84400" y="6409"/>
                  </a:lnTo>
                  <a:lnTo>
                    <a:pt x="79495" y="1264"/>
                  </a:lnTo>
                  <a:lnTo>
                    <a:pt x="49921" y="0"/>
                  </a:lnTo>
                  <a:lnTo>
                    <a:pt x="34759" y="5621"/>
                  </a:lnTo>
                  <a:lnTo>
                    <a:pt x="17270" y="21859"/>
                  </a:lnTo>
                  <a:lnTo>
                    <a:pt x="9333" y="34984"/>
                  </a:lnTo>
                  <a:lnTo>
                    <a:pt x="590" y="63202"/>
                  </a:lnTo>
                  <a:lnTo>
                    <a:pt x="0" y="79558"/>
                  </a:lnTo>
                  <a:lnTo>
                    <a:pt x="7976" y="109228"/>
                  </a:lnTo>
                  <a:lnTo>
                    <a:pt x="26076" y="138642"/>
                  </a:lnTo>
                  <a:lnTo>
                    <a:pt x="31133" y="145800"/>
                  </a:lnTo>
                  <a:lnTo>
                    <a:pt x="50833" y="160909"/>
                  </a:lnTo>
                  <a:lnTo>
                    <a:pt x="71755" y="16981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69"/>
            <p:cNvSpPr/>
            <p:nvPr/>
          </p:nvSpPr>
          <p:spPr>
            <a:xfrm>
              <a:off x="8458226" y="4415325"/>
              <a:ext cx="195917" cy="156676"/>
            </a:xfrm>
            <a:custGeom>
              <a:avLst/>
              <a:gdLst/>
              <a:ahLst/>
              <a:cxnLst/>
              <a:rect l="0" t="0" r="0" b="0"/>
              <a:pathLst>
                <a:path w="195917" h="156676">
                  <a:moveTo>
                    <a:pt x="71820" y="19515"/>
                  </a:moveTo>
                  <a:lnTo>
                    <a:pt x="71820" y="16048"/>
                  </a:lnTo>
                  <a:lnTo>
                    <a:pt x="71094" y="15026"/>
                  </a:lnTo>
                  <a:lnTo>
                    <a:pt x="69884" y="14346"/>
                  </a:lnTo>
                  <a:lnTo>
                    <a:pt x="68351" y="13891"/>
                  </a:lnTo>
                  <a:lnTo>
                    <a:pt x="67331" y="12863"/>
                  </a:lnTo>
                  <a:lnTo>
                    <a:pt x="65295" y="6478"/>
                  </a:lnTo>
                  <a:lnTo>
                    <a:pt x="65292" y="6463"/>
                  </a:lnTo>
                  <a:lnTo>
                    <a:pt x="65290" y="6459"/>
                  </a:lnTo>
                  <a:lnTo>
                    <a:pt x="65290" y="6457"/>
                  </a:lnTo>
                  <a:lnTo>
                    <a:pt x="65288" y="6454"/>
                  </a:lnTo>
                  <a:lnTo>
                    <a:pt x="65288" y="0"/>
                  </a:lnTo>
                  <a:lnTo>
                    <a:pt x="65288" y="3411"/>
                  </a:lnTo>
                  <a:lnTo>
                    <a:pt x="64562" y="4425"/>
                  </a:lnTo>
                  <a:lnTo>
                    <a:pt x="60118" y="6051"/>
                  </a:lnTo>
                  <a:lnTo>
                    <a:pt x="59025" y="6373"/>
                  </a:lnTo>
                  <a:lnTo>
                    <a:pt x="53596" y="10925"/>
                  </a:lnTo>
                  <a:lnTo>
                    <a:pt x="49689" y="12068"/>
                  </a:lnTo>
                  <a:lnTo>
                    <a:pt x="48358" y="13099"/>
                  </a:lnTo>
                  <a:lnTo>
                    <a:pt x="46877" y="16180"/>
                  </a:lnTo>
                  <a:lnTo>
                    <a:pt x="45756" y="17292"/>
                  </a:lnTo>
                  <a:lnTo>
                    <a:pt x="36707" y="22689"/>
                  </a:lnTo>
                  <a:lnTo>
                    <a:pt x="34442" y="26490"/>
                  </a:lnTo>
                  <a:lnTo>
                    <a:pt x="33839" y="28519"/>
                  </a:lnTo>
                  <a:lnTo>
                    <a:pt x="29297" y="32709"/>
                  </a:lnTo>
                  <a:lnTo>
                    <a:pt x="23892" y="36991"/>
                  </a:lnTo>
                  <a:lnTo>
                    <a:pt x="8346" y="58704"/>
                  </a:lnTo>
                  <a:lnTo>
                    <a:pt x="6597" y="63058"/>
                  </a:lnTo>
                  <a:lnTo>
                    <a:pt x="2259" y="69589"/>
                  </a:lnTo>
                  <a:lnTo>
                    <a:pt x="651" y="76121"/>
                  </a:lnTo>
                  <a:lnTo>
                    <a:pt x="0" y="99161"/>
                  </a:lnTo>
                  <a:lnTo>
                    <a:pt x="1921" y="104020"/>
                  </a:lnTo>
                  <a:lnTo>
                    <a:pt x="17684" y="130135"/>
                  </a:lnTo>
                  <a:lnTo>
                    <a:pt x="18312" y="132450"/>
                  </a:lnTo>
                  <a:lnTo>
                    <a:pt x="22880" y="136958"/>
                  </a:lnTo>
                  <a:lnTo>
                    <a:pt x="29023" y="140655"/>
                  </a:lnTo>
                  <a:lnTo>
                    <a:pt x="38880" y="144963"/>
                  </a:lnTo>
                  <a:lnTo>
                    <a:pt x="43391" y="147841"/>
                  </a:lnTo>
                  <a:lnTo>
                    <a:pt x="50010" y="149461"/>
                  </a:lnTo>
                  <a:lnTo>
                    <a:pt x="64396" y="150054"/>
                  </a:lnTo>
                  <a:lnTo>
                    <a:pt x="70455" y="148168"/>
                  </a:lnTo>
                  <a:lnTo>
                    <a:pt x="73088" y="146650"/>
                  </a:lnTo>
                  <a:lnTo>
                    <a:pt x="74842" y="144911"/>
                  </a:lnTo>
                  <a:lnTo>
                    <a:pt x="76792" y="141045"/>
                  </a:lnTo>
                  <a:lnTo>
                    <a:pt x="78764" y="139723"/>
                  </a:lnTo>
                  <a:lnTo>
                    <a:pt x="84824" y="138255"/>
                  </a:lnTo>
                  <a:lnTo>
                    <a:pt x="87021" y="136412"/>
                  </a:lnTo>
                  <a:lnTo>
                    <a:pt x="91564" y="127610"/>
                  </a:lnTo>
                  <a:lnTo>
                    <a:pt x="100006" y="120083"/>
                  </a:lnTo>
                  <a:lnTo>
                    <a:pt x="108573" y="102148"/>
                  </a:lnTo>
                  <a:lnTo>
                    <a:pt x="117243" y="69882"/>
                  </a:lnTo>
                  <a:lnTo>
                    <a:pt x="117513" y="50928"/>
                  </a:lnTo>
                  <a:lnTo>
                    <a:pt x="115593" y="46055"/>
                  </a:lnTo>
                  <a:lnTo>
                    <a:pt x="111913" y="40481"/>
                  </a:lnTo>
                  <a:lnTo>
                    <a:pt x="111032" y="32882"/>
                  </a:lnTo>
                  <a:lnTo>
                    <a:pt x="111008" y="26128"/>
                  </a:lnTo>
                  <a:lnTo>
                    <a:pt x="111008" y="47852"/>
                  </a:lnTo>
                  <a:lnTo>
                    <a:pt x="112944" y="52187"/>
                  </a:lnTo>
                  <a:lnTo>
                    <a:pt x="121422" y="67548"/>
                  </a:lnTo>
                  <a:lnTo>
                    <a:pt x="129052" y="86961"/>
                  </a:lnTo>
                  <a:lnTo>
                    <a:pt x="152142" y="118980"/>
                  </a:lnTo>
                  <a:lnTo>
                    <a:pt x="175418" y="147164"/>
                  </a:lnTo>
                  <a:lnTo>
                    <a:pt x="195916" y="15667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70"/>
            <p:cNvSpPr/>
            <p:nvPr/>
          </p:nvSpPr>
          <p:spPr>
            <a:xfrm>
              <a:off x="8621544" y="4397004"/>
              <a:ext cx="228425" cy="213890"/>
            </a:xfrm>
            <a:custGeom>
              <a:avLst/>
              <a:gdLst/>
              <a:ahLst/>
              <a:cxnLst/>
              <a:rect l="0" t="0" r="0" b="0"/>
              <a:pathLst>
                <a:path w="228425" h="213890">
                  <a:moveTo>
                    <a:pt x="163228" y="57430"/>
                  </a:moveTo>
                  <a:lnTo>
                    <a:pt x="163228" y="53963"/>
                  </a:lnTo>
                  <a:lnTo>
                    <a:pt x="159759" y="44872"/>
                  </a:lnTo>
                  <a:lnTo>
                    <a:pt x="151930" y="31657"/>
                  </a:lnTo>
                  <a:lnTo>
                    <a:pt x="150224" y="27107"/>
                  </a:lnTo>
                  <a:lnTo>
                    <a:pt x="141178" y="16085"/>
                  </a:lnTo>
                  <a:lnTo>
                    <a:pt x="131375" y="9539"/>
                  </a:lnTo>
                  <a:lnTo>
                    <a:pt x="122744" y="6470"/>
                  </a:lnTo>
                  <a:lnTo>
                    <a:pt x="103988" y="3414"/>
                  </a:lnTo>
                  <a:lnTo>
                    <a:pt x="91246" y="59"/>
                  </a:lnTo>
                  <a:lnTo>
                    <a:pt x="82612" y="0"/>
                  </a:lnTo>
                  <a:lnTo>
                    <a:pt x="52190" y="4811"/>
                  </a:lnTo>
                  <a:lnTo>
                    <a:pt x="31147" y="5856"/>
                  </a:lnTo>
                  <a:lnTo>
                    <a:pt x="7473" y="14907"/>
                  </a:lnTo>
                  <a:lnTo>
                    <a:pt x="4962" y="16744"/>
                  </a:lnTo>
                  <a:lnTo>
                    <a:pt x="2173" y="20721"/>
                  </a:lnTo>
                  <a:lnTo>
                    <a:pt x="603" y="27040"/>
                  </a:lnTo>
                  <a:lnTo>
                    <a:pt x="0" y="40020"/>
                  </a:lnTo>
                  <a:lnTo>
                    <a:pt x="1903" y="44370"/>
                  </a:lnTo>
                  <a:lnTo>
                    <a:pt x="9038" y="53076"/>
                  </a:lnTo>
                  <a:lnTo>
                    <a:pt x="13176" y="55495"/>
                  </a:lnTo>
                  <a:lnTo>
                    <a:pt x="42295" y="68496"/>
                  </a:lnTo>
                  <a:lnTo>
                    <a:pt x="74108" y="81394"/>
                  </a:lnTo>
                  <a:lnTo>
                    <a:pt x="106691" y="95168"/>
                  </a:lnTo>
                  <a:lnTo>
                    <a:pt x="137397" y="110951"/>
                  </a:lnTo>
                  <a:lnTo>
                    <a:pt x="164627" y="122625"/>
                  </a:lnTo>
                  <a:lnTo>
                    <a:pt x="176186" y="127771"/>
                  </a:lnTo>
                  <a:lnTo>
                    <a:pt x="206878" y="148464"/>
                  </a:lnTo>
                  <a:lnTo>
                    <a:pt x="212382" y="153769"/>
                  </a:lnTo>
                  <a:lnTo>
                    <a:pt x="225559" y="172198"/>
                  </a:lnTo>
                  <a:lnTo>
                    <a:pt x="227658" y="179166"/>
                  </a:lnTo>
                  <a:lnTo>
                    <a:pt x="228424" y="190212"/>
                  </a:lnTo>
                  <a:lnTo>
                    <a:pt x="226555" y="194579"/>
                  </a:lnTo>
                  <a:lnTo>
                    <a:pt x="225039" y="196759"/>
                  </a:lnTo>
                  <a:lnTo>
                    <a:pt x="222579" y="198214"/>
                  </a:lnTo>
                  <a:lnTo>
                    <a:pt x="210135" y="202482"/>
                  </a:lnTo>
                  <a:lnTo>
                    <a:pt x="207563" y="204205"/>
                  </a:lnTo>
                  <a:lnTo>
                    <a:pt x="176152" y="212688"/>
                  </a:lnTo>
                  <a:lnTo>
                    <a:pt x="158845" y="213889"/>
                  </a:lnTo>
                  <a:lnTo>
                    <a:pt x="128392" y="208240"/>
                  </a:lnTo>
                  <a:lnTo>
                    <a:pt x="115330" y="207101"/>
                  </a:lnTo>
                  <a:lnTo>
                    <a:pt x="82794" y="196091"/>
                  </a:lnTo>
                  <a:lnTo>
                    <a:pt x="58724" y="174996"/>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71"/>
            <p:cNvSpPr/>
            <p:nvPr/>
          </p:nvSpPr>
          <p:spPr>
            <a:xfrm>
              <a:off x="8863149" y="4418085"/>
              <a:ext cx="182880" cy="173434"/>
            </a:xfrm>
            <a:custGeom>
              <a:avLst/>
              <a:gdLst/>
              <a:ahLst/>
              <a:cxnLst/>
              <a:rect l="0" t="0" r="0" b="0"/>
              <a:pathLst>
                <a:path w="182880" h="173434">
                  <a:moveTo>
                    <a:pt x="0" y="88601"/>
                  </a:moveTo>
                  <a:lnTo>
                    <a:pt x="30895" y="88601"/>
                  </a:lnTo>
                  <a:lnTo>
                    <a:pt x="43490" y="87875"/>
                  </a:lnTo>
                  <a:lnTo>
                    <a:pt x="76120" y="77760"/>
                  </a:lnTo>
                  <a:lnTo>
                    <a:pt x="86981" y="75470"/>
                  </a:lnTo>
                  <a:lnTo>
                    <a:pt x="95117" y="70519"/>
                  </a:lnTo>
                  <a:lnTo>
                    <a:pt x="99847" y="66533"/>
                  </a:lnTo>
                  <a:lnTo>
                    <a:pt x="102433" y="62343"/>
                  </a:lnTo>
                  <a:lnTo>
                    <a:pt x="104308" y="58062"/>
                  </a:lnTo>
                  <a:lnTo>
                    <a:pt x="108719" y="51572"/>
                  </a:lnTo>
                  <a:lnTo>
                    <a:pt x="111073" y="45053"/>
                  </a:lnTo>
                  <a:lnTo>
                    <a:pt x="115319" y="38525"/>
                  </a:lnTo>
                  <a:lnTo>
                    <a:pt x="116566" y="34172"/>
                  </a:lnTo>
                  <a:lnTo>
                    <a:pt x="116173" y="31995"/>
                  </a:lnTo>
                  <a:lnTo>
                    <a:pt x="112264" y="23286"/>
                  </a:lnTo>
                  <a:lnTo>
                    <a:pt x="111854" y="21109"/>
                  </a:lnTo>
                  <a:lnTo>
                    <a:pt x="110855" y="19658"/>
                  </a:lnTo>
                  <a:lnTo>
                    <a:pt x="109463" y="18690"/>
                  </a:lnTo>
                  <a:lnTo>
                    <a:pt x="107810" y="18045"/>
                  </a:lnTo>
                  <a:lnTo>
                    <a:pt x="106707" y="16889"/>
                  </a:lnTo>
                  <a:lnTo>
                    <a:pt x="103001" y="9820"/>
                  </a:lnTo>
                  <a:lnTo>
                    <a:pt x="101325" y="7777"/>
                  </a:lnTo>
                  <a:lnTo>
                    <a:pt x="97527" y="5507"/>
                  </a:lnTo>
                  <a:lnTo>
                    <a:pt x="87026" y="3205"/>
                  </a:lnTo>
                  <a:lnTo>
                    <a:pt x="82704" y="331"/>
                  </a:lnTo>
                  <a:lnTo>
                    <a:pt x="80537" y="0"/>
                  </a:lnTo>
                  <a:lnTo>
                    <a:pt x="78364" y="505"/>
                  </a:lnTo>
                  <a:lnTo>
                    <a:pt x="74017" y="2276"/>
                  </a:lnTo>
                  <a:lnTo>
                    <a:pt x="41849" y="10307"/>
                  </a:lnTo>
                  <a:lnTo>
                    <a:pt x="27725" y="17202"/>
                  </a:lnTo>
                  <a:lnTo>
                    <a:pt x="22483" y="22033"/>
                  </a:lnTo>
                  <a:lnTo>
                    <a:pt x="2921" y="47786"/>
                  </a:lnTo>
                  <a:lnTo>
                    <a:pt x="384" y="63722"/>
                  </a:lnTo>
                  <a:lnTo>
                    <a:pt x="34" y="86724"/>
                  </a:lnTo>
                  <a:lnTo>
                    <a:pt x="1949" y="93331"/>
                  </a:lnTo>
                  <a:lnTo>
                    <a:pt x="19643" y="122743"/>
                  </a:lnTo>
                  <a:lnTo>
                    <a:pt x="24696" y="129901"/>
                  </a:lnTo>
                  <a:lnTo>
                    <a:pt x="56548" y="151679"/>
                  </a:lnTo>
                  <a:lnTo>
                    <a:pt x="85033" y="166975"/>
                  </a:lnTo>
                  <a:lnTo>
                    <a:pt x="96072" y="171573"/>
                  </a:lnTo>
                  <a:lnTo>
                    <a:pt x="125729" y="173433"/>
                  </a:lnTo>
                  <a:lnTo>
                    <a:pt x="134901" y="172761"/>
                  </a:lnTo>
                  <a:lnTo>
                    <a:pt x="156304" y="165445"/>
                  </a:lnTo>
                  <a:lnTo>
                    <a:pt x="167580" y="156616"/>
                  </a:lnTo>
                  <a:lnTo>
                    <a:pt x="176336" y="152514"/>
                  </a:lnTo>
                  <a:lnTo>
                    <a:pt x="182879" y="14738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72"/>
            <p:cNvSpPr/>
            <p:nvPr/>
          </p:nvSpPr>
          <p:spPr>
            <a:xfrm>
              <a:off x="7720148" y="4683034"/>
              <a:ext cx="32658" cy="215538"/>
            </a:xfrm>
            <a:custGeom>
              <a:avLst/>
              <a:gdLst/>
              <a:ahLst/>
              <a:cxnLst/>
              <a:rect l="0" t="0" r="0" b="0"/>
              <a:pathLst>
                <a:path w="32658" h="215538">
                  <a:moveTo>
                    <a:pt x="0" y="0"/>
                  </a:moveTo>
                  <a:lnTo>
                    <a:pt x="0" y="31724"/>
                  </a:lnTo>
                  <a:lnTo>
                    <a:pt x="0" y="63439"/>
                  </a:lnTo>
                  <a:lnTo>
                    <a:pt x="726" y="94361"/>
                  </a:lnTo>
                  <a:lnTo>
                    <a:pt x="6128" y="125057"/>
                  </a:lnTo>
                  <a:lnTo>
                    <a:pt x="6508" y="154633"/>
                  </a:lnTo>
                  <a:lnTo>
                    <a:pt x="13182" y="179846"/>
                  </a:lnTo>
                  <a:lnTo>
                    <a:pt x="18112" y="189242"/>
                  </a:lnTo>
                  <a:lnTo>
                    <a:pt x="18606" y="191476"/>
                  </a:lnTo>
                  <a:lnTo>
                    <a:pt x="32657" y="21553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73"/>
            <p:cNvSpPr/>
            <p:nvPr/>
          </p:nvSpPr>
          <p:spPr>
            <a:xfrm>
              <a:off x="7667897" y="4709249"/>
              <a:ext cx="731521" cy="274232"/>
            </a:xfrm>
            <a:custGeom>
              <a:avLst/>
              <a:gdLst/>
              <a:ahLst/>
              <a:cxnLst/>
              <a:rect l="0" t="0" r="0" b="0"/>
              <a:pathLst>
                <a:path w="731521" h="274232">
                  <a:moveTo>
                    <a:pt x="0" y="104414"/>
                  </a:moveTo>
                  <a:lnTo>
                    <a:pt x="0" y="98790"/>
                  </a:lnTo>
                  <a:lnTo>
                    <a:pt x="726" y="98487"/>
                  </a:lnTo>
                  <a:lnTo>
                    <a:pt x="33246" y="97885"/>
                  </a:lnTo>
                  <a:lnTo>
                    <a:pt x="47830" y="95948"/>
                  </a:lnTo>
                  <a:lnTo>
                    <a:pt x="78654" y="91957"/>
                  </a:lnTo>
                  <a:lnTo>
                    <a:pt x="111070" y="91430"/>
                  </a:lnTo>
                  <a:lnTo>
                    <a:pt x="141135" y="91358"/>
                  </a:lnTo>
                  <a:lnTo>
                    <a:pt x="170342" y="89417"/>
                  </a:lnTo>
                  <a:lnTo>
                    <a:pt x="200011" y="83288"/>
                  </a:lnTo>
                  <a:lnTo>
                    <a:pt x="206459" y="80510"/>
                  </a:lnTo>
                  <a:lnTo>
                    <a:pt x="238672" y="71694"/>
                  </a:lnTo>
                  <a:lnTo>
                    <a:pt x="250265" y="62753"/>
                  </a:lnTo>
                  <a:lnTo>
                    <a:pt x="252744" y="58563"/>
                  </a:lnTo>
                  <a:lnTo>
                    <a:pt x="254334" y="49960"/>
                  </a:lnTo>
                  <a:lnTo>
                    <a:pt x="254716" y="30390"/>
                  </a:lnTo>
                  <a:lnTo>
                    <a:pt x="252786" y="26037"/>
                  </a:lnTo>
                  <a:lnTo>
                    <a:pt x="239372" y="10797"/>
                  </a:lnTo>
                  <a:lnTo>
                    <a:pt x="235081" y="8377"/>
                  </a:lnTo>
                  <a:lnTo>
                    <a:pt x="211060" y="592"/>
                  </a:lnTo>
                  <a:lnTo>
                    <a:pt x="194753" y="0"/>
                  </a:lnTo>
                  <a:lnTo>
                    <a:pt x="189851" y="1886"/>
                  </a:lnTo>
                  <a:lnTo>
                    <a:pt x="167647" y="21716"/>
                  </a:lnTo>
                  <a:lnTo>
                    <a:pt x="159658" y="34886"/>
                  </a:lnTo>
                  <a:lnTo>
                    <a:pt x="150904" y="63116"/>
                  </a:lnTo>
                  <a:lnTo>
                    <a:pt x="150264" y="91482"/>
                  </a:lnTo>
                  <a:lnTo>
                    <a:pt x="150966" y="100118"/>
                  </a:lnTo>
                  <a:lnTo>
                    <a:pt x="159316" y="121839"/>
                  </a:lnTo>
                  <a:lnTo>
                    <a:pt x="180846" y="152311"/>
                  </a:lnTo>
                  <a:lnTo>
                    <a:pt x="192276" y="164648"/>
                  </a:lnTo>
                  <a:lnTo>
                    <a:pt x="222264" y="184848"/>
                  </a:lnTo>
                  <a:lnTo>
                    <a:pt x="249224" y="197729"/>
                  </a:lnTo>
                  <a:lnTo>
                    <a:pt x="278382" y="205444"/>
                  </a:lnTo>
                  <a:lnTo>
                    <a:pt x="304774" y="208611"/>
                  </a:lnTo>
                  <a:lnTo>
                    <a:pt x="317855" y="205359"/>
                  </a:lnTo>
                  <a:lnTo>
                    <a:pt x="337699" y="195672"/>
                  </a:lnTo>
                  <a:lnTo>
                    <a:pt x="367390" y="173215"/>
                  </a:lnTo>
                  <a:lnTo>
                    <a:pt x="387426" y="144837"/>
                  </a:lnTo>
                  <a:lnTo>
                    <a:pt x="390565" y="132437"/>
                  </a:lnTo>
                  <a:lnTo>
                    <a:pt x="393647" y="110908"/>
                  </a:lnTo>
                  <a:lnTo>
                    <a:pt x="397474" y="96988"/>
                  </a:lnTo>
                  <a:lnTo>
                    <a:pt x="398334" y="80599"/>
                  </a:lnTo>
                  <a:lnTo>
                    <a:pt x="396444" y="77379"/>
                  </a:lnTo>
                  <a:lnTo>
                    <a:pt x="393912" y="73530"/>
                  </a:lnTo>
                  <a:lnTo>
                    <a:pt x="391892" y="65258"/>
                  </a:lnTo>
                  <a:lnTo>
                    <a:pt x="391885" y="86392"/>
                  </a:lnTo>
                  <a:lnTo>
                    <a:pt x="399949" y="117622"/>
                  </a:lnTo>
                  <a:lnTo>
                    <a:pt x="402727" y="126976"/>
                  </a:lnTo>
                  <a:lnTo>
                    <a:pt x="405479" y="158243"/>
                  </a:lnTo>
                  <a:lnTo>
                    <a:pt x="411583" y="189404"/>
                  </a:lnTo>
                  <a:lnTo>
                    <a:pt x="419507" y="219921"/>
                  </a:lnTo>
                  <a:lnTo>
                    <a:pt x="422305" y="226145"/>
                  </a:lnTo>
                  <a:lnTo>
                    <a:pt x="424605" y="237083"/>
                  </a:lnTo>
                  <a:lnTo>
                    <a:pt x="429582" y="247648"/>
                  </a:lnTo>
                  <a:lnTo>
                    <a:pt x="431067" y="254601"/>
                  </a:lnTo>
                  <a:lnTo>
                    <a:pt x="431075" y="239282"/>
                  </a:lnTo>
                  <a:lnTo>
                    <a:pt x="424422" y="208521"/>
                  </a:lnTo>
                  <a:lnTo>
                    <a:pt x="418670" y="180044"/>
                  </a:lnTo>
                  <a:lnTo>
                    <a:pt x="418099" y="149772"/>
                  </a:lnTo>
                  <a:lnTo>
                    <a:pt x="418019" y="120005"/>
                  </a:lnTo>
                  <a:lnTo>
                    <a:pt x="418737" y="89920"/>
                  </a:lnTo>
                  <a:lnTo>
                    <a:pt x="426075" y="71928"/>
                  </a:lnTo>
                  <a:lnTo>
                    <a:pt x="428852" y="67478"/>
                  </a:lnTo>
                  <a:lnTo>
                    <a:pt x="430085" y="63082"/>
                  </a:lnTo>
                  <a:lnTo>
                    <a:pt x="431141" y="61619"/>
                  </a:lnTo>
                  <a:lnTo>
                    <a:pt x="432571" y="60644"/>
                  </a:lnTo>
                  <a:lnTo>
                    <a:pt x="438049" y="59272"/>
                  </a:lnTo>
                  <a:lnTo>
                    <a:pt x="452872" y="58728"/>
                  </a:lnTo>
                  <a:lnTo>
                    <a:pt x="457212" y="60644"/>
                  </a:lnTo>
                  <a:lnTo>
                    <a:pt x="482439" y="83967"/>
                  </a:lnTo>
                  <a:lnTo>
                    <a:pt x="500563" y="113200"/>
                  </a:lnTo>
                  <a:lnTo>
                    <a:pt x="506496" y="126208"/>
                  </a:lnTo>
                  <a:lnTo>
                    <a:pt x="514449" y="156667"/>
                  </a:lnTo>
                  <a:lnTo>
                    <a:pt x="517784" y="177622"/>
                  </a:lnTo>
                  <a:lnTo>
                    <a:pt x="521580" y="190478"/>
                  </a:lnTo>
                  <a:lnTo>
                    <a:pt x="522239" y="197729"/>
                  </a:lnTo>
                  <a:lnTo>
                    <a:pt x="520457" y="202251"/>
                  </a:lnTo>
                  <a:lnTo>
                    <a:pt x="517972" y="206680"/>
                  </a:lnTo>
                  <a:lnTo>
                    <a:pt x="516060" y="215063"/>
                  </a:lnTo>
                  <a:lnTo>
                    <a:pt x="515989" y="221038"/>
                  </a:lnTo>
                  <a:lnTo>
                    <a:pt x="516708" y="192755"/>
                  </a:lnTo>
                  <a:lnTo>
                    <a:pt x="521909" y="167470"/>
                  </a:lnTo>
                  <a:lnTo>
                    <a:pt x="523061" y="154465"/>
                  </a:lnTo>
                  <a:lnTo>
                    <a:pt x="535736" y="124006"/>
                  </a:lnTo>
                  <a:lnTo>
                    <a:pt x="550827" y="93528"/>
                  </a:lnTo>
                  <a:lnTo>
                    <a:pt x="557112" y="86754"/>
                  </a:lnTo>
                  <a:lnTo>
                    <a:pt x="586862" y="63081"/>
                  </a:lnTo>
                  <a:lnTo>
                    <a:pt x="595605" y="59994"/>
                  </a:lnTo>
                  <a:lnTo>
                    <a:pt x="612985" y="58808"/>
                  </a:lnTo>
                  <a:lnTo>
                    <a:pt x="619088" y="60680"/>
                  </a:lnTo>
                  <a:lnTo>
                    <a:pt x="648107" y="78340"/>
                  </a:lnTo>
                  <a:lnTo>
                    <a:pt x="664324" y="90474"/>
                  </a:lnTo>
                  <a:lnTo>
                    <a:pt x="678734" y="111117"/>
                  </a:lnTo>
                  <a:lnTo>
                    <a:pt x="700101" y="141436"/>
                  </a:lnTo>
                  <a:lnTo>
                    <a:pt x="710299" y="171906"/>
                  </a:lnTo>
                  <a:lnTo>
                    <a:pt x="716630" y="189322"/>
                  </a:lnTo>
                  <a:lnTo>
                    <a:pt x="721818" y="219802"/>
                  </a:lnTo>
                  <a:lnTo>
                    <a:pt x="725529" y="245068"/>
                  </a:lnTo>
                  <a:lnTo>
                    <a:pt x="730121" y="254467"/>
                  </a:lnTo>
                  <a:lnTo>
                    <a:pt x="731520" y="274231"/>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74"/>
            <p:cNvSpPr/>
            <p:nvPr/>
          </p:nvSpPr>
          <p:spPr>
            <a:xfrm>
              <a:off x="8471263" y="4775160"/>
              <a:ext cx="267486" cy="325581"/>
            </a:xfrm>
            <a:custGeom>
              <a:avLst/>
              <a:gdLst/>
              <a:ahLst/>
              <a:cxnLst/>
              <a:rect l="0" t="0" r="0" b="0"/>
              <a:pathLst>
                <a:path w="267486" h="325581">
                  <a:moveTo>
                    <a:pt x="0" y="58097"/>
                  </a:moveTo>
                  <a:lnTo>
                    <a:pt x="3468" y="58097"/>
                  </a:lnTo>
                  <a:lnTo>
                    <a:pt x="4489" y="58822"/>
                  </a:lnTo>
                  <a:lnTo>
                    <a:pt x="5169" y="60032"/>
                  </a:lnTo>
                  <a:lnTo>
                    <a:pt x="5623" y="61564"/>
                  </a:lnTo>
                  <a:lnTo>
                    <a:pt x="13516" y="71330"/>
                  </a:lnTo>
                  <a:lnTo>
                    <a:pt x="26166" y="86173"/>
                  </a:lnTo>
                  <a:lnTo>
                    <a:pt x="46991" y="114817"/>
                  </a:lnTo>
                  <a:lnTo>
                    <a:pt x="60881" y="146462"/>
                  </a:lnTo>
                  <a:lnTo>
                    <a:pt x="74015" y="179031"/>
                  </a:lnTo>
                  <a:lnTo>
                    <a:pt x="81461" y="211680"/>
                  </a:lnTo>
                  <a:lnTo>
                    <a:pt x="88073" y="244337"/>
                  </a:lnTo>
                  <a:lnTo>
                    <a:pt x="91243" y="275753"/>
                  </a:lnTo>
                  <a:lnTo>
                    <a:pt x="91432" y="307176"/>
                  </a:lnTo>
                  <a:lnTo>
                    <a:pt x="91439" y="325580"/>
                  </a:lnTo>
                  <a:lnTo>
                    <a:pt x="91439" y="316768"/>
                  </a:lnTo>
                  <a:lnTo>
                    <a:pt x="89504" y="312641"/>
                  </a:lnTo>
                  <a:lnTo>
                    <a:pt x="86950" y="308388"/>
                  </a:lnTo>
                  <a:lnTo>
                    <a:pt x="79365" y="281957"/>
                  </a:lnTo>
                  <a:lnTo>
                    <a:pt x="78463" y="252716"/>
                  </a:lnTo>
                  <a:lnTo>
                    <a:pt x="69294" y="220358"/>
                  </a:lnTo>
                  <a:lnTo>
                    <a:pt x="65838" y="188591"/>
                  </a:lnTo>
                  <a:lnTo>
                    <a:pt x="60894" y="156051"/>
                  </a:lnTo>
                  <a:lnTo>
                    <a:pt x="59060" y="126876"/>
                  </a:lnTo>
                  <a:lnTo>
                    <a:pt x="58819" y="98817"/>
                  </a:lnTo>
                  <a:lnTo>
                    <a:pt x="60729" y="82742"/>
                  </a:lnTo>
                  <a:lnTo>
                    <a:pt x="66846" y="52009"/>
                  </a:lnTo>
                  <a:lnTo>
                    <a:pt x="72299" y="40569"/>
                  </a:lnTo>
                  <a:lnTo>
                    <a:pt x="93624" y="10505"/>
                  </a:lnTo>
                  <a:lnTo>
                    <a:pt x="99909" y="7917"/>
                  </a:lnTo>
                  <a:lnTo>
                    <a:pt x="129118" y="0"/>
                  </a:lnTo>
                  <a:lnTo>
                    <a:pt x="143728" y="243"/>
                  </a:lnTo>
                  <a:lnTo>
                    <a:pt x="174384" y="9052"/>
                  </a:lnTo>
                  <a:lnTo>
                    <a:pt x="204663" y="23323"/>
                  </a:lnTo>
                  <a:lnTo>
                    <a:pt x="216991" y="30538"/>
                  </a:lnTo>
                  <a:lnTo>
                    <a:pt x="245336" y="62393"/>
                  </a:lnTo>
                  <a:lnTo>
                    <a:pt x="258294" y="85860"/>
                  </a:lnTo>
                  <a:lnTo>
                    <a:pt x="267106" y="114752"/>
                  </a:lnTo>
                  <a:lnTo>
                    <a:pt x="267485" y="122224"/>
                  </a:lnTo>
                  <a:lnTo>
                    <a:pt x="265718" y="128448"/>
                  </a:lnTo>
                  <a:lnTo>
                    <a:pt x="263240" y="133633"/>
                  </a:lnTo>
                  <a:lnTo>
                    <a:pt x="261118" y="140632"/>
                  </a:lnTo>
                  <a:lnTo>
                    <a:pt x="252244" y="151688"/>
                  </a:lnTo>
                  <a:lnTo>
                    <a:pt x="248058" y="154122"/>
                  </a:lnTo>
                  <a:lnTo>
                    <a:pt x="243779" y="155929"/>
                  </a:lnTo>
                  <a:lnTo>
                    <a:pt x="239459" y="159151"/>
                  </a:lnTo>
                  <a:lnTo>
                    <a:pt x="233185" y="161067"/>
                  </a:lnTo>
                  <a:lnTo>
                    <a:pt x="201284" y="162574"/>
                  </a:lnTo>
                  <a:lnTo>
                    <a:pt x="174699" y="161873"/>
                  </a:lnTo>
                  <a:lnTo>
                    <a:pt x="161464" y="156976"/>
                  </a:lnTo>
                  <a:lnTo>
                    <a:pt x="147981" y="155522"/>
                  </a:lnTo>
                  <a:lnTo>
                    <a:pt x="135641" y="150934"/>
                  </a:lnTo>
                  <a:lnTo>
                    <a:pt x="128501" y="149432"/>
                  </a:lnTo>
                  <a:lnTo>
                    <a:pt x="118005" y="144490"/>
                  </a:lnTo>
                  <a:lnTo>
                    <a:pt x="115682" y="143996"/>
                  </a:lnTo>
                  <a:lnTo>
                    <a:pt x="102605" y="137966"/>
                  </a:lnTo>
                  <a:lnTo>
                    <a:pt x="84909" y="136474"/>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8165667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en-US" sz="4000" smtClean="0">
                <a:latin typeface="Comic Sans MS" panose="030F0702030302020204" pitchFamily="66" charset="0"/>
              </a:rPr>
              <a:t>Chemical or Physical Change?</a:t>
            </a:r>
          </a:p>
        </p:txBody>
      </p:sp>
      <p:sp>
        <p:nvSpPr>
          <p:cNvPr id="82947" name="Rectangle 3"/>
          <p:cNvSpPr>
            <a:spLocks noGrp="1" noChangeArrowheads="1"/>
          </p:cNvSpPr>
          <p:nvPr>
            <p:ph type="body" idx="1"/>
          </p:nvPr>
        </p:nvSpPr>
        <p:spPr>
          <a:xfrm>
            <a:off x="76200" y="1558925"/>
            <a:ext cx="7620000" cy="4572000"/>
          </a:xfrm>
        </p:spPr>
        <p:txBody>
          <a:bodyPr/>
          <a:lstStyle/>
          <a:p>
            <a:pPr marL="609600" indent="-609600" algn="ctr" eaLnBrk="1" hangingPunct="1">
              <a:lnSpc>
                <a:spcPct val="80000"/>
              </a:lnSpc>
              <a:buFontTx/>
              <a:buAutoNum type="arabicPeriod"/>
            </a:pPr>
            <a:r>
              <a:rPr lang="en-US" altLang="en-US" sz="2000" b="1" dirty="0" smtClean="0">
                <a:latin typeface="Comic Sans MS" panose="030F0702030302020204" pitchFamily="66" charset="0"/>
              </a:rPr>
              <a:t>Bending a Paper Clip </a:t>
            </a:r>
          </a:p>
          <a:p>
            <a:pPr marL="609600" indent="-609600"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AutoNum type="arabicPeriod" startAt="2"/>
            </a:pPr>
            <a:r>
              <a:rPr lang="en-US" altLang="en-US" sz="2000" b="1" dirty="0" smtClean="0">
                <a:latin typeface="Comic Sans MS" panose="030F0702030302020204" pitchFamily="66" charset="0"/>
              </a:rPr>
              <a:t>Baking a cake</a:t>
            </a: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AutoNum type="arabicPeriod" startAt="3"/>
            </a:pPr>
            <a:r>
              <a:rPr lang="en-US" altLang="en-US" sz="2000" b="1" dirty="0" smtClean="0">
                <a:latin typeface="Comic Sans MS" panose="030F0702030302020204" pitchFamily="66" charset="0"/>
              </a:rPr>
              <a:t>The sublimation of carbon dioxide</a:t>
            </a: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AutoNum type="arabicPeriod" startAt="4"/>
            </a:pPr>
            <a:r>
              <a:rPr lang="en-US" altLang="en-US" sz="2000" b="1" dirty="0" smtClean="0">
                <a:latin typeface="Comic Sans MS" panose="030F0702030302020204" pitchFamily="66" charset="0"/>
              </a:rPr>
              <a:t>Crushing an aluminum can</a:t>
            </a: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None/>
            </a:pPr>
            <a:endParaRPr lang="en-US" altLang="en-US" sz="2000" b="1" dirty="0" smtClean="0">
              <a:latin typeface="Comic Sans MS" panose="030F0702030302020204" pitchFamily="66" charset="0"/>
            </a:endParaRPr>
          </a:p>
          <a:p>
            <a:pPr marL="609600" indent="-609600" algn="ctr" eaLnBrk="1" hangingPunct="1">
              <a:lnSpc>
                <a:spcPct val="80000"/>
              </a:lnSpc>
              <a:buFontTx/>
              <a:buAutoNum type="arabicPeriod" startAt="5"/>
            </a:pPr>
            <a:r>
              <a:rPr lang="en-US" altLang="en-US" sz="2000" b="1" dirty="0" smtClean="0">
                <a:latin typeface="Comic Sans MS" panose="030F0702030302020204" pitchFamily="66" charset="0"/>
              </a:rPr>
              <a:t>Vinegar and baking soda combining to create salt and water</a:t>
            </a:r>
          </a:p>
          <a:p>
            <a:pPr marL="609600" indent="-609600" algn="ctr" eaLnBrk="1" hangingPunct="1">
              <a:lnSpc>
                <a:spcPct val="80000"/>
              </a:lnSpc>
              <a:buFontTx/>
              <a:buAutoNum type="arabicPeriod" startAt="5"/>
            </a:pPr>
            <a:endParaRPr lang="en-US" altLang="en-US" sz="2000" b="1" dirty="0" smtClean="0">
              <a:latin typeface="Comic Sans MS" panose="030F0702030302020204" pitchFamily="66" charset="0"/>
            </a:endParaRPr>
          </a:p>
        </p:txBody>
      </p:sp>
      <p:sp>
        <p:nvSpPr>
          <p:cNvPr id="82948" name="Text Box 4"/>
          <p:cNvSpPr txBox="1">
            <a:spLocks noChangeArrowheads="1"/>
          </p:cNvSpPr>
          <p:nvPr/>
        </p:nvSpPr>
        <p:spPr bwMode="auto">
          <a:xfrm>
            <a:off x="3048000" y="1997755"/>
            <a:ext cx="1828800" cy="374650"/>
          </a:xfrm>
          <a:prstGeom prst="rect">
            <a:avLst/>
          </a:prstGeom>
          <a:solidFill>
            <a:srgbClr val="FFFF00"/>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Physical Change</a:t>
            </a:r>
          </a:p>
        </p:txBody>
      </p:sp>
      <p:sp>
        <p:nvSpPr>
          <p:cNvPr id="82949" name="Text Box 5"/>
          <p:cNvSpPr txBox="1">
            <a:spLocks noChangeArrowheads="1"/>
          </p:cNvSpPr>
          <p:nvPr/>
        </p:nvSpPr>
        <p:spPr bwMode="auto">
          <a:xfrm>
            <a:off x="3048000" y="2912155"/>
            <a:ext cx="1828800" cy="374650"/>
          </a:xfrm>
          <a:prstGeom prst="rect">
            <a:avLst/>
          </a:prstGeom>
          <a:solidFill>
            <a:srgbClr val="00FF00"/>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Chemical Change</a:t>
            </a:r>
          </a:p>
        </p:txBody>
      </p:sp>
      <p:sp>
        <p:nvSpPr>
          <p:cNvPr id="82950" name="Text Box 6"/>
          <p:cNvSpPr txBox="1">
            <a:spLocks noChangeArrowheads="1"/>
          </p:cNvSpPr>
          <p:nvPr/>
        </p:nvSpPr>
        <p:spPr bwMode="auto">
          <a:xfrm>
            <a:off x="3079750" y="5883955"/>
            <a:ext cx="1828800" cy="374650"/>
          </a:xfrm>
          <a:prstGeom prst="rect">
            <a:avLst/>
          </a:prstGeom>
          <a:solidFill>
            <a:srgbClr val="00FF00"/>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Chemical Change</a:t>
            </a:r>
          </a:p>
        </p:txBody>
      </p:sp>
      <p:sp>
        <p:nvSpPr>
          <p:cNvPr id="82951" name="Text Box 7"/>
          <p:cNvSpPr txBox="1">
            <a:spLocks noChangeArrowheads="1"/>
          </p:cNvSpPr>
          <p:nvPr/>
        </p:nvSpPr>
        <p:spPr bwMode="auto">
          <a:xfrm>
            <a:off x="3090863" y="4740955"/>
            <a:ext cx="1785937" cy="374650"/>
          </a:xfrm>
          <a:prstGeom prst="rect">
            <a:avLst/>
          </a:prstGeom>
          <a:solidFill>
            <a:srgbClr val="FFFF00"/>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Physical Change</a:t>
            </a:r>
          </a:p>
        </p:txBody>
      </p:sp>
      <p:sp>
        <p:nvSpPr>
          <p:cNvPr id="82952" name="Text Box 8"/>
          <p:cNvSpPr txBox="1">
            <a:spLocks noChangeArrowheads="1"/>
          </p:cNvSpPr>
          <p:nvPr/>
        </p:nvSpPr>
        <p:spPr bwMode="auto">
          <a:xfrm>
            <a:off x="3048000" y="3902755"/>
            <a:ext cx="1819275" cy="374650"/>
          </a:xfrm>
          <a:prstGeom prst="rect">
            <a:avLst/>
          </a:prstGeom>
          <a:solidFill>
            <a:srgbClr val="FFFF00"/>
          </a:solidFill>
          <a:ln w="38100" cmpd="dbl">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a:latin typeface="Comic Sans MS" panose="030F0702030302020204" pitchFamily="66" charset="0"/>
              </a:rPr>
              <a:t>Physical Change</a:t>
            </a:r>
          </a:p>
        </p:txBody>
      </p:sp>
    </p:spTree>
    <p:extLst>
      <p:ext uri="{BB962C8B-B14F-4D97-AF65-F5344CB8AC3E}">
        <p14:creationId xmlns:p14="http://schemas.microsoft.com/office/powerpoint/2010/main" val="2969391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898" decel="100000" fill="hold"/>
                                        <p:tgtEl>
                                          <p:spTgt spid="8294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8294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2947">
                                            <p:txEl>
                                              <p:pRg st="0" end="0"/>
                                            </p:txEl>
                                          </p:spTgt>
                                        </p:tgtEl>
                                        <p:attrNameLst>
                                          <p:attrName>style.visibility</p:attrName>
                                        </p:attrNameLst>
                                      </p:cBhvr>
                                      <p:to>
                                        <p:strVal val="visible"/>
                                      </p:to>
                                    </p:set>
                                    <p:animEffect transition="in" filter="dissolve">
                                      <p:cBhvr>
                                        <p:cTn id="15" dur="500"/>
                                        <p:tgtEl>
                                          <p:spTgt spid="8294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2948"/>
                                        </p:tgtEl>
                                        <p:attrNameLst>
                                          <p:attrName>style.visibility</p:attrName>
                                        </p:attrNameLst>
                                      </p:cBhvr>
                                      <p:to>
                                        <p:strVal val="visible"/>
                                      </p:to>
                                    </p:set>
                                    <p:animEffect transition="in" filter="box(in)">
                                      <p:cBhvr>
                                        <p:cTn id="20" dur="500"/>
                                        <p:tgtEl>
                                          <p:spTgt spid="8294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2947">
                                            <p:txEl>
                                              <p:pRg st="3" end="3"/>
                                            </p:txEl>
                                          </p:spTgt>
                                        </p:tgtEl>
                                        <p:attrNameLst>
                                          <p:attrName>style.visibility</p:attrName>
                                        </p:attrNameLst>
                                      </p:cBhvr>
                                      <p:to>
                                        <p:strVal val="visible"/>
                                      </p:to>
                                    </p:set>
                                    <p:animEffect transition="in" filter="dissolve">
                                      <p:cBhvr>
                                        <p:cTn id="25" dur="500"/>
                                        <p:tgtEl>
                                          <p:spTgt spid="8294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82949"/>
                                        </p:tgtEl>
                                        <p:attrNameLst>
                                          <p:attrName>style.visibility</p:attrName>
                                        </p:attrNameLst>
                                      </p:cBhvr>
                                      <p:to>
                                        <p:strVal val="visible"/>
                                      </p:to>
                                    </p:set>
                                    <p:animEffect transition="in" filter="box(in)">
                                      <p:cBhvr>
                                        <p:cTn id="30" dur="500"/>
                                        <p:tgtEl>
                                          <p:spTgt spid="8294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2947">
                                            <p:txEl>
                                              <p:pRg st="6" end="6"/>
                                            </p:txEl>
                                          </p:spTgt>
                                        </p:tgtEl>
                                        <p:attrNameLst>
                                          <p:attrName>style.visibility</p:attrName>
                                        </p:attrNameLst>
                                      </p:cBhvr>
                                      <p:to>
                                        <p:strVal val="visible"/>
                                      </p:to>
                                    </p:set>
                                    <p:animEffect transition="in" filter="dissolve">
                                      <p:cBhvr>
                                        <p:cTn id="35" dur="500"/>
                                        <p:tgtEl>
                                          <p:spTgt spid="82947">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82952"/>
                                        </p:tgtEl>
                                        <p:attrNameLst>
                                          <p:attrName>style.visibility</p:attrName>
                                        </p:attrNameLst>
                                      </p:cBhvr>
                                      <p:to>
                                        <p:strVal val="visible"/>
                                      </p:to>
                                    </p:set>
                                    <p:animEffect transition="in" filter="box(in)">
                                      <p:cBhvr>
                                        <p:cTn id="40" dur="500"/>
                                        <p:tgtEl>
                                          <p:spTgt spid="8295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82947">
                                            <p:txEl>
                                              <p:pRg st="9" end="9"/>
                                            </p:txEl>
                                          </p:spTgt>
                                        </p:tgtEl>
                                        <p:attrNameLst>
                                          <p:attrName>style.visibility</p:attrName>
                                        </p:attrNameLst>
                                      </p:cBhvr>
                                      <p:to>
                                        <p:strVal val="visible"/>
                                      </p:to>
                                    </p:set>
                                    <p:animEffect transition="in" filter="dissolve">
                                      <p:cBhvr>
                                        <p:cTn id="45" dur="500"/>
                                        <p:tgtEl>
                                          <p:spTgt spid="82947">
                                            <p:txEl>
                                              <p:pRg st="9" end="9"/>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82951"/>
                                        </p:tgtEl>
                                        <p:attrNameLst>
                                          <p:attrName>style.visibility</p:attrName>
                                        </p:attrNameLst>
                                      </p:cBhvr>
                                      <p:to>
                                        <p:strVal val="visible"/>
                                      </p:to>
                                    </p:set>
                                    <p:animEffect transition="in" filter="box(in)">
                                      <p:cBhvr>
                                        <p:cTn id="50" dur="500"/>
                                        <p:tgtEl>
                                          <p:spTgt spid="8295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82947">
                                            <p:txEl>
                                              <p:pRg st="12" end="12"/>
                                            </p:txEl>
                                          </p:spTgt>
                                        </p:tgtEl>
                                        <p:attrNameLst>
                                          <p:attrName>style.visibility</p:attrName>
                                        </p:attrNameLst>
                                      </p:cBhvr>
                                      <p:to>
                                        <p:strVal val="visible"/>
                                      </p:to>
                                    </p:set>
                                    <p:animEffect transition="in" filter="dissolve">
                                      <p:cBhvr>
                                        <p:cTn id="55" dur="500"/>
                                        <p:tgtEl>
                                          <p:spTgt spid="82947">
                                            <p:txEl>
                                              <p:pRg st="12" end="12"/>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82950"/>
                                        </p:tgtEl>
                                        <p:attrNameLst>
                                          <p:attrName>style.visibility</p:attrName>
                                        </p:attrNameLst>
                                      </p:cBhvr>
                                      <p:to>
                                        <p:strVal val="visible"/>
                                      </p:to>
                                    </p:set>
                                    <p:animEffect transition="in" filter="box(in)">
                                      <p:cBhvr>
                                        <p:cTn id="60"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7" grpId="0" build="p"/>
      <p:bldP spid="82948" grpId="0" animBg="1"/>
      <p:bldP spid="82949" grpId="0" animBg="1"/>
      <p:bldP spid="82950" grpId="0" animBg="1"/>
      <p:bldP spid="82951" grpId="0" animBg="1"/>
      <p:bldP spid="82952"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65774" y="982900"/>
          <a:ext cx="8825826" cy="4922601"/>
        </p:xfrm>
        <a:graphic>
          <a:graphicData uri="http://schemas.openxmlformats.org/drawingml/2006/table">
            <a:tbl>
              <a:tblPr firstRow="1" bandRow="1">
                <a:tableStyleId>{5940675A-B579-460E-94D1-54222C63F5DA}</a:tableStyleId>
              </a:tblPr>
              <a:tblGrid>
                <a:gridCol w="4412913"/>
                <a:gridCol w="4412913"/>
              </a:tblGrid>
              <a:tr h="549611">
                <a:tc>
                  <a:txBody>
                    <a:bodyPr/>
                    <a:lstStyle/>
                    <a:p>
                      <a:pPr algn="ctr"/>
                      <a:r>
                        <a:rPr lang="en-US" sz="3000" b="1" u="sng" dirty="0" smtClean="0">
                          <a:solidFill>
                            <a:srgbClr val="FF0000"/>
                          </a:solidFill>
                          <a:latin typeface="Gabriola" panose="04040605051002020D02" pitchFamily="82" charset="0"/>
                        </a:rPr>
                        <a:t>EXOTHERMIC</a:t>
                      </a:r>
                      <a:endParaRPr lang="en-US" sz="3000" b="1" u="sng" dirty="0">
                        <a:solidFill>
                          <a:srgbClr val="FF0000"/>
                        </a:solidFill>
                        <a:latin typeface="Gabriola" panose="04040605051002020D02" pitchFamily="82" charset="0"/>
                      </a:endParaRPr>
                    </a:p>
                  </a:txBody>
                  <a:tcPr marL="68580" marR="68580" marT="34290" marB="34290"/>
                </a:tc>
                <a:tc>
                  <a:txBody>
                    <a:bodyPr/>
                    <a:lstStyle/>
                    <a:p>
                      <a:pPr algn="ctr"/>
                      <a:r>
                        <a:rPr lang="en-US" sz="3000" u="sng" dirty="0" smtClean="0">
                          <a:solidFill>
                            <a:srgbClr val="00B0F0"/>
                          </a:solidFill>
                          <a:latin typeface="Gabriola" panose="04040605051002020D02" pitchFamily="82" charset="0"/>
                        </a:rPr>
                        <a:t>ENDOTHERMIC</a:t>
                      </a:r>
                      <a:endParaRPr lang="en-US" sz="3000" u="sng" dirty="0">
                        <a:solidFill>
                          <a:srgbClr val="00B0F0"/>
                        </a:solidFill>
                        <a:latin typeface="Gabriola" panose="04040605051002020D02" pitchFamily="82" charset="0"/>
                      </a:endParaRPr>
                    </a:p>
                  </a:txBody>
                  <a:tcPr marL="68580" marR="68580" marT="34290" marB="34290"/>
                </a:tc>
              </a:tr>
              <a:tr h="4372990">
                <a:tc>
                  <a:txBody>
                    <a:bodyPr/>
                    <a:lstStyle/>
                    <a:p>
                      <a:r>
                        <a:rPr lang="en-US" sz="3000" dirty="0" smtClean="0">
                          <a:solidFill>
                            <a:srgbClr val="FF6600"/>
                          </a:solidFill>
                          <a:latin typeface="Gabriola" panose="04040605051002020D02" pitchFamily="82" charset="0"/>
                        </a:rPr>
                        <a:t>Exothermic- the word describes a process that releases energy in the form of heat.</a:t>
                      </a:r>
                    </a:p>
                    <a:p>
                      <a:r>
                        <a:rPr lang="en-US" sz="3000" dirty="0" smtClean="0">
                          <a:solidFill>
                            <a:srgbClr val="FF0000"/>
                          </a:solidFill>
                          <a:latin typeface="Gabriola" panose="04040605051002020D02" pitchFamily="82" charset="0"/>
                        </a:rPr>
                        <a:t>Forming a chemical bond  releases energy and therefore is an exothermic process.</a:t>
                      </a:r>
                    </a:p>
                    <a:p>
                      <a:r>
                        <a:rPr lang="en-US" sz="3000" b="1" dirty="0" smtClean="0">
                          <a:solidFill>
                            <a:srgbClr val="C00000"/>
                          </a:solidFill>
                          <a:latin typeface="Gabriola" panose="04040605051002020D02" pitchFamily="82" charset="0"/>
                        </a:rPr>
                        <a:t>Exothermic reactions usually feel hot because it is giving heat to you</a:t>
                      </a:r>
                      <a:r>
                        <a:rPr lang="en-US" sz="3000" dirty="0" smtClean="0">
                          <a:solidFill>
                            <a:srgbClr val="FF3300"/>
                          </a:solidFill>
                          <a:latin typeface="Gabriola" panose="04040605051002020D02" pitchFamily="82" charset="0"/>
                        </a:rPr>
                        <a:t>.</a:t>
                      </a:r>
                      <a:r>
                        <a:rPr lang="en-US" sz="3000" dirty="0" smtClean="0">
                          <a:latin typeface="Gabriola" panose="04040605051002020D02" pitchFamily="82" charset="0"/>
                        </a:rPr>
                        <a:t> </a:t>
                      </a:r>
                    </a:p>
                  </a:txBody>
                  <a:tcPr marL="68580" marR="68580" marT="34290" marB="34290"/>
                </a:tc>
                <a:tc>
                  <a:txBody>
                    <a:bodyPr/>
                    <a:lstStyle/>
                    <a:p>
                      <a:r>
                        <a:rPr lang="en-US" sz="3000" dirty="0" smtClean="0">
                          <a:solidFill>
                            <a:srgbClr val="00B0F0"/>
                          </a:solidFill>
                          <a:latin typeface="Gabriola" panose="04040605051002020D02" pitchFamily="82" charset="0"/>
                        </a:rPr>
                        <a:t>Endothermic - a process or reaction that absorbs energy in the form of heat. </a:t>
                      </a:r>
                    </a:p>
                    <a:p>
                      <a:r>
                        <a:rPr lang="en-US" sz="3000" dirty="0" smtClean="0">
                          <a:solidFill>
                            <a:schemeClr val="accent1">
                              <a:lumMod val="75000"/>
                            </a:schemeClr>
                          </a:solidFill>
                          <a:latin typeface="Gabriola" panose="04040605051002020D02" pitchFamily="82" charset="0"/>
                        </a:rPr>
                        <a:t>Breaking a chemical bond requires energy and therefore is Endothermic.</a:t>
                      </a:r>
                    </a:p>
                    <a:p>
                      <a:r>
                        <a:rPr lang="en-US" sz="3000" b="1" dirty="0" smtClean="0">
                          <a:solidFill>
                            <a:schemeClr val="accent1">
                              <a:lumMod val="50000"/>
                            </a:schemeClr>
                          </a:solidFill>
                          <a:latin typeface="Gabriola" panose="04040605051002020D02" pitchFamily="82" charset="0"/>
                        </a:rPr>
                        <a:t>Endothermic reactions usually feel cold because it is taking heat away from you.</a:t>
                      </a:r>
                      <a:r>
                        <a:rPr lang="en-US" sz="3000" b="1" dirty="0" smtClean="0">
                          <a:latin typeface="Gabriola" panose="04040605051002020D02" pitchFamily="82" charset="0"/>
                        </a:rPr>
                        <a:t> </a:t>
                      </a:r>
                      <a:endParaRPr lang="en-US" sz="3000" b="1" dirty="0">
                        <a:latin typeface="Gabriola" panose="04040605051002020D02" pitchFamily="82" charset="0"/>
                      </a:endParaRPr>
                    </a:p>
                  </a:txBody>
                  <a:tcPr marL="68580" marR="68580" marT="34290" marB="34290"/>
                </a:tc>
              </a:tr>
            </a:tbl>
          </a:graphicData>
        </a:graphic>
      </p:graphicFrame>
    </p:spTree>
    <p:extLst>
      <p:ext uri="{BB962C8B-B14F-4D97-AF65-F5344CB8AC3E}">
        <p14:creationId xmlns:p14="http://schemas.microsoft.com/office/powerpoint/2010/main" val="20213209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FFFFF"/>
              </a:clrFrom>
              <a:clrTo>
                <a:srgbClr val="FFFFFF">
                  <a:alpha val="0"/>
                </a:srgbClr>
              </a:clrTo>
            </a:clrChange>
          </a:blip>
          <a:srcRect t="14945"/>
          <a:stretch/>
        </p:blipFill>
        <p:spPr>
          <a:xfrm>
            <a:off x="139188" y="857250"/>
            <a:ext cx="8797185" cy="5372100"/>
          </a:xfrm>
          <a:prstGeom prst="rect">
            <a:avLst/>
          </a:prstGeom>
        </p:spPr>
      </p:pic>
    </p:spTree>
    <p:extLst>
      <p:ext uri="{BB962C8B-B14F-4D97-AF65-F5344CB8AC3E}">
        <p14:creationId xmlns:p14="http://schemas.microsoft.com/office/powerpoint/2010/main" val="491070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1439"/>
            <a:ext cx="7886700" cy="994172"/>
          </a:xfrm>
        </p:spPr>
        <p:txBody>
          <a:bodyPr/>
          <a:lstStyle/>
          <a:p>
            <a:r>
              <a:rPr lang="en-US" dirty="0" smtClean="0">
                <a:latin typeface="Gabriola" panose="04040605051002020D02" pitchFamily="82" charset="0"/>
              </a:rPr>
              <a:t>Law of Conservation of Matter</a:t>
            </a:r>
            <a:endParaRPr lang="en-US" dirty="0">
              <a:latin typeface="Gabriola" panose="04040605051002020D02" pitchFamily="82" charset="0"/>
            </a:endParaRPr>
          </a:p>
        </p:txBody>
      </p:sp>
      <p:sp>
        <p:nvSpPr>
          <p:cNvPr id="3" name="Content Placeholder 2"/>
          <p:cNvSpPr>
            <a:spLocks noGrp="1"/>
          </p:cNvSpPr>
          <p:nvPr>
            <p:ph idx="1"/>
          </p:nvPr>
        </p:nvSpPr>
        <p:spPr>
          <a:xfrm>
            <a:off x="0" y="1065611"/>
            <a:ext cx="9144000" cy="4345781"/>
          </a:xfrm>
        </p:spPr>
        <p:txBody>
          <a:bodyPr>
            <a:normAutofit/>
          </a:bodyPr>
          <a:lstStyle/>
          <a:p>
            <a:r>
              <a:rPr lang="en-US" sz="3600" dirty="0">
                <a:latin typeface="Gabriola" panose="04040605051002020D02" pitchFamily="82" charset="0"/>
              </a:rPr>
              <a:t>Matter cannot be created or destroyed. Either it is changed physically or chemical changes allow for atoms to break and establish new bonds creating different substances with the same molecules.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100" y="3810000"/>
            <a:ext cx="5143500" cy="17573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21" y="3733800"/>
            <a:ext cx="3201879" cy="2338873"/>
          </a:xfrm>
          <a:prstGeom prst="rect">
            <a:avLst/>
          </a:prstGeom>
        </p:spPr>
      </p:pic>
    </p:spTree>
    <p:extLst>
      <p:ext uri="{BB962C8B-B14F-4D97-AF65-F5344CB8AC3E}">
        <p14:creationId xmlns:p14="http://schemas.microsoft.com/office/powerpoint/2010/main" val="4017337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en-US" dirty="0" smtClean="0">
                <a:latin typeface="Gabriola" panose="04040605051002020D02" pitchFamily="82" charset="0"/>
              </a:rPr>
              <a:t>Mass vs. Weight</a:t>
            </a:r>
          </a:p>
        </p:txBody>
      </p:sp>
      <p:sp>
        <p:nvSpPr>
          <p:cNvPr id="91139" name="Rectangle 3"/>
          <p:cNvSpPr>
            <a:spLocks noGrp="1" noChangeArrowheads="1"/>
          </p:cNvSpPr>
          <p:nvPr>
            <p:ph type="body" sz="half" idx="1"/>
          </p:nvPr>
        </p:nvSpPr>
        <p:spPr>
          <a:xfrm>
            <a:off x="192088" y="1318418"/>
            <a:ext cx="4379912" cy="3063081"/>
          </a:xfrm>
        </p:spPr>
        <p:txBody>
          <a:bodyPr>
            <a:normAutofit/>
          </a:bodyPr>
          <a:lstStyle/>
          <a:p>
            <a:pPr algn="ctr" eaLnBrk="1" hangingPunct="1">
              <a:lnSpc>
                <a:spcPct val="90000"/>
              </a:lnSpc>
              <a:buFontTx/>
              <a:buNone/>
            </a:pPr>
            <a:r>
              <a:rPr lang="en-US" altLang="en-US" sz="3200" u="sng" dirty="0" smtClean="0">
                <a:latin typeface="Gabriola" panose="04040605051002020D02" pitchFamily="82" charset="0"/>
              </a:rPr>
              <a:t>Mass</a:t>
            </a:r>
          </a:p>
          <a:p>
            <a:pPr eaLnBrk="1" hangingPunct="1">
              <a:lnSpc>
                <a:spcPct val="90000"/>
              </a:lnSpc>
            </a:pPr>
            <a:r>
              <a:rPr lang="en-US" altLang="en-US" dirty="0" smtClean="0">
                <a:latin typeface="Gabriola" panose="04040605051002020D02" pitchFamily="82" charset="0"/>
              </a:rPr>
              <a:t>a measure of how much matter an object is made of</a:t>
            </a:r>
          </a:p>
          <a:p>
            <a:pPr eaLnBrk="1" hangingPunct="1">
              <a:lnSpc>
                <a:spcPct val="90000"/>
              </a:lnSpc>
            </a:pPr>
            <a:r>
              <a:rPr lang="en-US" altLang="en-US" dirty="0" smtClean="0">
                <a:latin typeface="Gabriola" panose="04040605051002020D02" pitchFamily="82" charset="0"/>
              </a:rPr>
              <a:t>does not change, regardless of where something or someone is	</a:t>
            </a:r>
            <a:r>
              <a:rPr lang="en-US" altLang="en-US" sz="2000" dirty="0" smtClean="0">
                <a:latin typeface="Gabriola" panose="04040605051002020D02" pitchFamily="82" charset="0"/>
              </a:rPr>
              <a:t>			</a:t>
            </a:r>
          </a:p>
        </p:txBody>
      </p:sp>
      <p:sp>
        <p:nvSpPr>
          <p:cNvPr id="91140" name="Rectangle 4"/>
          <p:cNvSpPr>
            <a:spLocks noGrp="1" noChangeArrowheads="1"/>
          </p:cNvSpPr>
          <p:nvPr>
            <p:ph type="body" sz="half" idx="2"/>
          </p:nvPr>
        </p:nvSpPr>
        <p:spPr>
          <a:xfrm>
            <a:off x="4682330" y="1318418"/>
            <a:ext cx="4309269" cy="2942432"/>
          </a:xfrm>
        </p:spPr>
        <p:txBody>
          <a:bodyPr>
            <a:noAutofit/>
          </a:bodyPr>
          <a:lstStyle/>
          <a:p>
            <a:pPr algn="ctr" eaLnBrk="1" hangingPunct="1">
              <a:lnSpc>
                <a:spcPct val="90000"/>
              </a:lnSpc>
              <a:buFontTx/>
              <a:buNone/>
            </a:pPr>
            <a:r>
              <a:rPr lang="en-US" altLang="en-US" sz="3200" u="sng" dirty="0" smtClean="0">
                <a:latin typeface="Gabriola" panose="04040605051002020D02" pitchFamily="82" charset="0"/>
              </a:rPr>
              <a:t>Weight</a:t>
            </a:r>
          </a:p>
          <a:p>
            <a:pPr eaLnBrk="1" hangingPunct="1">
              <a:lnSpc>
                <a:spcPct val="90000"/>
              </a:lnSpc>
            </a:pPr>
            <a:r>
              <a:rPr lang="en-US" altLang="en-US" dirty="0" smtClean="0">
                <a:latin typeface="Gabriola" panose="04040605051002020D02" pitchFamily="82" charset="0"/>
              </a:rPr>
              <a:t>the force of gravity on an object</a:t>
            </a:r>
          </a:p>
          <a:p>
            <a:pPr eaLnBrk="1" hangingPunct="1">
              <a:lnSpc>
                <a:spcPct val="90000"/>
              </a:lnSpc>
            </a:pPr>
            <a:r>
              <a:rPr lang="en-US" altLang="en-US" dirty="0" smtClean="0">
                <a:latin typeface="Gabriola" panose="04040605051002020D02" pitchFamily="82" charset="0"/>
              </a:rPr>
              <a:t>equal to the mass of the body times the local acceleration of gravity </a:t>
            </a:r>
          </a:p>
        </p:txBody>
      </p:sp>
      <p:sp>
        <p:nvSpPr>
          <p:cNvPr id="91141" name="Rectangle 5"/>
          <p:cNvSpPr>
            <a:spLocks noChangeArrowheads="1"/>
          </p:cNvSpPr>
          <p:nvPr/>
        </p:nvSpPr>
        <p:spPr bwMode="auto">
          <a:xfrm>
            <a:off x="2590800" y="6248400"/>
            <a:ext cx="4183063" cy="312738"/>
          </a:xfrm>
          <a:prstGeom prst="rect">
            <a:avLst/>
          </a:prstGeom>
          <a:solidFill>
            <a:schemeClr val="bg1"/>
          </a:solidFill>
          <a:ln w="38100" cmpd="dbl">
            <a:solidFill>
              <a:schemeClr val="tx1"/>
            </a:solidFill>
            <a:miter lim="800000"/>
            <a:headEnd/>
            <a:tailEnd/>
          </a:ln>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Comic Sans MS" panose="030F0702030302020204" pitchFamily="66" charset="0"/>
                <a:cs typeface="Arial" panose="020B0604020202020204" pitchFamily="34" charset="0"/>
                <a:hlinkClick r:id="rId2"/>
              </a:rPr>
              <a:t>http://www.exploratorium.edu/ronh/weight/index.html</a:t>
            </a:r>
            <a:r>
              <a:rPr lang="en-US" altLang="en-US" sz="1200">
                <a:latin typeface="Comic Sans MS" panose="030F0702030302020204" pitchFamily="66" charset="0"/>
                <a:cs typeface="Arial" panose="020B0604020202020204" pitchFamily="34" charset="0"/>
              </a:rPr>
              <a:t> </a:t>
            </a:r>
          </a:p>
        </p:txBody>
      </p:sp>
      <p:sp>
        <p:nvSpPr>
          <p:cNvPr id="91142" name="Text Box 6"/>
          <p:cNvSpPr txBox="1">
            <a:spLocks noChangeArrowheads="1"/>
          </p:cNvSpPr>
          <p:nvPr/>
        </p:nvSpPr>
        <p:spPr bwMode="auto">
          <a:xfrm>
            <a:off x="3375025" y="3581400"/>
            <a:ext cx="2263775" cy="1815882"/>
          </a:xfrm>
          <a:prstGeom prst="rect">
            <a:avLst/>
          </a:prstGeom>
          <a:solidFill>
            <a:srgbClr val="FFFFFF"/>
          </a:solidFill>
          <a:ln w="38100" cmpd="dbl">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dirty="0">
                <a:latin typeface="Gabriola" panose="04040605051002020D02" pitchFamily="82" charset="0"/>
                <a:cs typeface="Arial" panose="020B0604020202020204" pitchFamily="34" charset="0"/>
              </a:rPr>
              <a:t>Why do you think the person’s weight is less on the moon?</a:t>
            </a:r>
          </a:p>
        </p:txBody>
      </p:sp>
      <p:pic>
        <p:nvPicPr>
          <p:cNvPr id="91144" name="Picture 8" descr="j0302953"/>
          <p:cNvPicPr>
            <a:picLocks noChangeAspect="1" noChangeArrowheads="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rcRect l="30457" r="14720" b="13043"/>
          <a:stretch>
            <a:fillRect/>
          </a:stretch>
        </p:blipFill>
        <p:spPr bwMode="auto">
          <a:xfrm>
            <a:off x="2438400" y="3505200"/>
            <a:ext cx="3079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Oval 9" descr="White marble"/>
          <p:cNvSpPr>
            <a:spLocks noChangeArrowheads="1"/>
          </p:cNvSpPr>
          <p:nvPr/>
        </p:nvSpPr>
        <p:spPr bwMode="auto">
          <a:xfrm>
            <a:off x="6413500" y="4381500"/>
            <a:ext cx="304800" cy="304800"/>
          </a:xfrm>
          <a:prstGeom prst="ellipse">
            <a:avLst/>
          </a:prstGeom>
          <a:blipFill dpi="0" rotWithShape="1">
            <a:blip r:embed="rId4"/>
            <a:srcRect/>
            <a:tile tx="0" ty="0" sx="100000" sy="100000" flip="none" algn="tl"/>
          </a:blipFill>
          <a:ln w="12700" cap="rnd">
            <a:solidFill>
              <a:schemeClr val="tx1"/>
            </a:solidFill>
            <a:prstDash val="sysDot"/>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pic>
        <p:nvPicPr>
          <p:cNvPr id="91146" name="Picture 10" descr="j0302953"/>
          <p:cNvPicPr>
            <a:picLocks noChangeAspect="1" noChangeArrowheads="1"/>
          </p:cNvPicPr>
          <p:nvPr/>
        </p:nvPicPr>
        <p:blipFill>
          <a:blip r:embed="rId3">
            <a:clrChange>
              <a:clrFrom>
                <a:srgbClr val="F8F8F8"/>
              </a:clrFrom>
              <a:clrTo>
                <a:srgbClr val="F8F8F8">
                  <a:alpha val="0"/>
                </a:srgbClr>
              </a:clrTo>
            </a:clrChange>
            <a:extLst>
              <a:ext uri="{28A0092B-C50C-407E-A947-70E740481C1C}">
                <a14:useLocalDpi xmlns:a14="http://schemas.microsoft.com/office/drawing/2010/main" val="0"/>
              </a:ext>
            </a:extLst>
          </a:blip>
          <a:srcRect l="30457" r="14720" b="13043"/>
          <a:stretch>
            <a:fillRect/>
          </a:stretch>
        </p:blipFill>
        <p:spPr bwMode="auto">
          <a:xfrm>
            <a:off x="6442075" y="3721100"/>
            <a:ext cx="3079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7" name="Text Box 11"/>
          <p:cNvSpPr txBox="1">
            <a:spLocks noChangeArrowheads="1"/>
          </p:cNvSpPr>
          <p:nvPr/>
        </p:nvSpPr>
        <p:spPr bwMode="auto">
          <a:xfrm>
            <a:off x="1952625" y="5257800"/>
            <a:ext cx="1296988" cy="342900"/>
          </a:xfrm>
          <a:prstGeom prst="rect">
            <a:avLst/>
          </a:prstGeom>
          <a:solidFill>
            <a:schemeClr val="bg1"/>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dirty="0">
                <a:latin typeface="Comic Sans MS" panose="030F0702030302020204" pitchFamily="66" charset="0"/>
                <a:cs typeface="Arial" panose="020B0604020202020204" pitchFamily="34" charset="0"/>
              </a:rPr>
              <a:t>Mass = 59 kg</a:t>
            </a:r>
          </a:p>
        </p:txBody>
      </p:sp>
      <p:sp>
        <p:nvSpPr>
          <p:cNvPr id="91148" name="Text Box 12"/>
          <p:cNvSpPr txBox="1">
            <a:spLocks noChangeArrowheads="1"/>
          </p:cNvSpPr>
          <p:nvPr/>
        </p:nvSpPr>
        <p:spPr bwMode="auto">
          <a:xfrm>
            <a:off x="5911850" y="5257800"/>
            <a:ext cx="1296988" cy="342900"/>
          </a:xfrm>
          <a:prstGeom prst="rect">
            <a:avLst/>
          </a:prstGeom>
          <a:solidFill>
            <a:schemeClr val="bg1"/>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latin typeface="Comic Sans MS" panose="030F0702030302020204" pitchFamily="66" charset="0"/>
                <a:cs typeface="Arial" panose="020B0604020202020204" pitchFamily="34" charset="0"/>
              </a:rPr>
              <a:t>Mass = 59 kg</a:t>
            </a:r>
          </a:p>
        </p:txBody>
      </p:sp>
      <p:sp>
        <p:nvSpPr>
          <p:cNvPr id="91149" name="Text Box 13"/>
          <p:cNvSpPr txBox="1">
            <a:spLocks noChangeArrowheads="1"/>
          </p:cNvSpPr>
          <p:nvPr/>
        </p:nvSpPr>
        <p:spPr bwMode="auto">
          <a:xfrm>
            <a:off x="1828800" y="5715000"/>
            <a:ext cx="1546225" cy="342900"/>
          </a:xfrm>
          <a:prstGeom prst="rect">
            <a:avLst/>
          </a:prstGeom>
          <a:solidFill>
            <a:schemeClr val="bg1"/>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latin typeface="Comic Sans MS" panose="030F0702030302020204" pitchFamily="66" charset="0"/>
                <a:cs typeface="Arial" panose="020B0604020202020204" pitchFamily="34" charset="0"/>
              </a:rPr>
              <a:t>Weight = 579 N</a:t>
            </a:r>
          </a:p>
        </p:txBody>
      </p:sp>
      <p:sp>
        <p:nvSpPr>
          <p:cNvPr id="91150" name="Text Box 14"/>
          <p:cNvSpPr txBox="1">
            <a:spLocks noChangeArrowheads="1"/>
          </p:cNvSpPr>
          <p:nvPr/>
        </p:nvSpPr>
        <p:spPr bwMode="auto">
          <a:xfrm>
            <a:off x="5842000" y="5721350"/>
            <a:ext cx="1438275" cy="342900"/>
          </a:xfrm>
          <a:prstGeom prst="rect">
            <a:avLst/>
          </a:prstGeom>
          <a:solidFill>
            <a:schemeClr val="bg1"/>
          </a:solidFill>
          <a:ln w="38100" cmpd="dbl">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400">
                <a:latin typeface="Comic Sans MS" panose="030F0702030302020204" pitchFamily="66" charset="0"/>
                <a:cs typeface="Arial" panose="020B0604020202020204" pitchFamily="34" charset="0"/>
              </a:rPr>
              <a:t>Weight = 96 N</a:t>
            </a:r>
          </a:p>
        </p:txBody>
      </p:sp>
      <p:pic>
        <p:nvPicPr>
          <p:cNvPr id="91153" name="Picture 17" descr="Glob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4191000"/>
            <a:ext cx="9144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AutoShape 18">
            <a:hlinkClick r:id="rId6" action="ppaction://hlinksldjump" highlightClick="1"/>
          </p:cNvPr>
          <p:cNvSpPr>
            <a:spLocks noChangeArrowheads="1"/>
          </p:cNvSpPr>
          <p:nvPr/>
        </p:nvSpPr>
        <p:spPr bwMode="auto">
          <a:xfrm>
            <a:off x="8077200" y="6019800"/>
            <a:ext cx="457200" cy="457200"/>
          </a:xfrm>
          <a:prstGeom prst="actionButtonReturn">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Tree>
    <p:extLst>
      <p:ext uri="{BB962C8B-B14F-4D97-AF65-F5344CB8AC3E}">
        <p14:creationId xmlns:p14="http://schemas.microsoft.com/office/powerpoint/2010/main" val="103526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898" decel="100000" fill="hold"/>
                                        <p:tgtEl>
                                          <p:spTgt spid="9113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91138"/>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1139">
                                            <p:txEl>
                                              <p:pRg st="0" end="0"/>
                                            </p:txEl>
                                          </p:spTgt>
                                        </p:tgtEl>
                                        <p:attrNameLst>
                                          <p:attrName>style.visibility</p:attrName>
                                        </p:attrNameLst>
                                      </p:cBhvr>
                                      <p:to>
                                        <p:strVal val="visible"/>
                                      </p:to>
                                    </p:set>
                                    <p:animEffect transition="in" filter="dissolve">
                                      <p:cBhvr>
                                        <p:cTn id="15" dur="500"/>
                                        <p:tgtEl>
                                          <p:spTgt spid="9113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1139">
                                            <p:txEl>
                                              <p:pRg st="1" end="1"/>
                                            </p:txEl>
                                          </p:spTgt>
                                        </p:tgtEl>
                                        <p:attrNameLst>
                                          <p:attrName>style.visibility</p:attrName>
                                        </p:attrNameLst>
                                      </p:cBhvr>
                                      <p:to>
                                        <p:strVal val="visible"/>
                                      </p:to>
                                    </p:set>
                                    <p:animEffect transition="in" filter="dissolve">
                                      <p:cBhvr>
                                        <p:cTn id="20" dur="500"/>
                                        <p:tgtEl>
                                          <p:spTgt spid="911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1139">
                                            <p:txEl>
                                              <p:pRg st="2" end="2"/>
                                            </p:txEl>
                                          </p:spTgt>
                                        </p:tgtEl>
                                        <p:attrNameLst>
                                          <p:attrName>style.visibility</p:attrName>
                                        </p:attrNameLst>
                                      </p:cBhvr>
                                      <p:to>
                                        <p:strVal val="visible"/>
                                      </p:to>
                                    </p:set>
                                    <p:animEffect transition="in" filter="dissolve">
                                      <p:cBhvr>
                                        <p:cTn id="25" dur="500"/>
                                        <p:tgtEl>
                                          <p:spTgt spid="9113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91153"/>
                                        </p:tgtEl>
                                        <p:attrNameLst>
                                          <p:attrName>style.visibility</p:attrName>
                                        </p:attrNameLst>
                                      </p:cBhvr>
                                      <p:to>
                                        <p:strVal val="visible"/>
                                      </p:to>
                                    </p:set>
                                    <p:animEffect transition="in" filter="circle(in)">
                                      <p:cBhvr>
                                        <p:cTn id="30" dur="2000"/>
                                        <p:tgtEl>
                                          <p:spTgt spid="91153"/>
                                        </p:tgtEl>
                                      </p:cBhvr>
                                    </p:animEffect>
                                  </p:childTnLst>
                                </p:cTn>
                              </p:par>
                            </p:childTnLst>
                          </p:cTn>
                        </p:par>
                        <p:par>
                          <p:cTn id="31" fill="hold" nodeType="afterGroup">
                            <p:stCondLst>
                              <p:cond delay="2000"/>
                            </p:stCondLst>
                            <p:childTnLst>
                              <p:par>
                                <p:cTn id="32" presetID="9" presetClass="entr" presetSubtype="0" fill="hold" nodeType="afterEffect">
                                  <p:stCondLst>
                                    <p:cond delay="0"/>
                                  </p:stCondLst>
                                  <p:childTnLst>
                                    <p:set>
                                      <p:cBhvr>
                                        <p:cTn id="33" dur="1" fill="hold">
                                          <p:stCondLst>
                                            <p:cond delay="0"/>
                                          </p:stCondLst>
                                        </p:cTn>
                                        <p:tgtEl>
                                          <p:spTgt spid="91144"/>
                                        </p:tgtEl>
                                        <p:attrNameLst>
                                          <p:attrName>style.visibility</p:attrName>
                                        </p:attrNameLst>
                                      </p:cBhvr>
                                      <p:to>
                                        <p:strVal val="visible"/>
                                      </p:to>
                                    </p:set>
                                    <p:animEffect transition="in" filter="dissolve">
                                      <p:cBhvr>
                                        <p:cTn id="34" dur="500"/>
                                        <p:tgtEl>
                                          <p:spTgt spid="9114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1145"/>
                                        </p:tgtEl>
                                        <p:attrNameLst>
                                          <p:attrName>style.visibility</p:attrName>
                                        </p:attrNameLst>
                                      </p:cBhvr>
                                      <p:to>
                                        <p:strVal val="visible"/>
                                      </p:to>
                                    </p:set>
                                    <p:animEffect transition="in" filter="circle(in)">
                                      <p:cBhvr>
                                        <p:cTn id="39" dur="2000"/>
                                        <p:tgtEl>
                                          <p:spTgt spid="91145"/>
                                        </p:tgtEl>
                                      </p:cBhvr>
                                    </p:animEffect>
                                  </p:childTnLst>
                                </p:cTn>
                              </p:par>
                            </p:childTnLst>
                          </p:cTn>
                        </p:par>
                        <p:par>
                          <p:cTn id="40" fill="hold" nodeType="afterGroup">
                            <p:stCondLst>
                              <p:cond delay="2000"/>
                            </p:stCondLst>
                            <p:childTnLst>
                              <p:par>
                                <p:cTn id="41" presetID="9" presetClass="entr" presetSubtype="0" fill="hold" nodeType="afterEffect">
                                  <p:stCondLst>
                                    <p:cond delay="0"/>
                                  </p:stCondLst>
                                  <p:childTnLst>
                                    <p:set>
                                      <p:cBhvr>
                                        <p:cTn id="42" dur="1" fill="hold">
                                          <p:stCondLst>
                                            <p:cond delay="0"/>
                                          </p:stCondLst>
                                        </p:cTn>
                                        <p:tgtEl>
                                          <p:spTgt spid="91146"/>
                                        </p:tgtEl>
                                        <p:attrNameLst>
                                          <p:attrName>style.visibility</p:attrName>
                                        </p:attrNameLst>
                                      </p:cBhvr>
                                      <p:to>
                                        <p:strVal val="visible"/>
                                      </p:to>
                                    </p:set>
                                    <p:animEffect transition="in" filter="dissolve">
                                      <p:cBhvr>
                                        <p:cTn id="43" dur="500"/>
                                        <p:tgtEl>
                                          <p:spTgt spid="9114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91147"/>
                                        </p:tgtEl>
                                        <p:attrNameLst>
                                          <p:attrName>style.visibility</p:attrName>
                                        </p:attrNameLst>
                                      </p:cBhvr>
                                      <p:to>
                                        <p:strVal val="visible"/>
                                      </p:to>
                                    </p:set>
                                    <p:animEffect transition="in" filter="box(in)">
                                      <p:cBhvr>
                                        <p:cTn id="48" dur="500"/>
                                        <p:tgtEl>
                                          <p:spTgt spid="91147"/>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91148"/>
                                        </p:tgtEl>
                                        <p:attrNameLst>
                                          <p:attrName>style.visibility</p:attrName>
                                        </p:attrNameLst>
                                      </p:cBhvr>
                                      <p:to>
                                        <p:strVal val="visible"/>
                                      </p:to>
                                    </p:set>
                                    <p:animEffect transition="in" filter="box(in)">
                                      <p:cBhvr>
                                        <p:cTn id="51" dur="500"/>
                                        <p:tgtEl>
                                          <p:spTgt spid="911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91140">
                                            <p:txEl>
                                              <p:pRg st="0" end="0"/>
                                            </p:txEl>
                                          </p:spTgt>
                                        </p:tgtEl>
                                        <p:attrNameLst>
                                          <p:attrName>style.visibility</p:attrName>
                                        </p:attrNameLst>
                                      </p:cBhvr>
                                      <p:to>
                                        <p:strVal val="visible"/>
                                      </p:to>
                                    </p:set>
                                    <p:animEffect transition="in" filter="dissolve">
                                      <p:cBhvr>
                                        <p:cTn id="56" dur="500"/>
                                        <p:tgtEl>
                                          <p:spTgt spid="91140">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91140">
                                            <p:txEl>
                                              <p:pRg st="1" end="1"/>
                                            </p:txEl>
                                          </p:spTgt>
                                        </p:tgtEl>
                                        <p:attrNameLst>
                                          <p:attrName>style.visibility</p:attrName>
                                        </p:attrNameLst>
                                      </p:cBhvr>
                                      <p:to>
                                        <p:strVal val="visible"/>
                                      </p:to>
                                    </p:set>
                                    <p:animEffect transition="in" filter="dissolve">
                                      <p:cBhvr>
                                        <p:cTn id="61" dur="500"/>
                                        <p:tgtEl>
                                          <p:spTgt spid="91140">
                                            <p:txEl>
                                              <p:pRg st="1" end="1"/>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91140">
                                            <p:txEl>
                                              <p:pRg st="2" end="2"/>
                                            </p:txEl>
                                          </p:spTgt>
                                        </p:tgtEl>
                                        <p:attrNameLst>
                                          <p:attrName>style.visibility</p:attrName>
                                        </p:attrNameLst>
                                      </p:cBhvr>
                                      <p:to>
                                        <p:strVal val="visible"/>
                                      </p:to>
                                    </p:set>
                                    <p:animEffect transition="in" filter="dissolve">
                                      <p:cBhvr>
                                        <p:cTn id="66" dur="500"/>
                                        <p:tgtEl>
                                          <p:spTgt spid="91140">
                                            <p:txEl>
                                              <p:pRg st="2" end="2"/>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91149"/>
                                        </p:tgtEl>
                                        <p:attrNameLst>
                                          <p:attrName>style.visibility</p:attrName>
                                        </p:attrNameLst>
                                      </p:cBhvr>
                                      <p:to>
                                        <p:strVal val="visible"/>
                                      </p:to>
                                    </p:set>
                                    <p:animEffect transition="in" filter="box(in)">
                                      <p:cBhvr>
                                        <p:cTn id="71" dur="500"/>
                                        <p:tgtEl>
                                          <p:spTgt spid="91149"/>
                                        </p:tgtEl>
                                      </p:cBhvr>
                                    </p:animEffect>
                                  </p:childTnLst>
                                </p:cTn>
                              </p:par>
                              <p:par>
                                <p:cTn id="72" presetID="4" presetClass="entr" presetSubtype="16" fill="hold" grpId="0" nodeType="withEffect">
                                  <p:stCondLst>
                                    <p:cond delay="0"/>
                                  </p:stCondLst>
                                  <p:childTnLst>
                                    <p:set>
                                      <p:cBhvr>
                                        <p:cTn id="73" dur="1" fill="hold">
                                          <p:stCondLst>
                                            <p:cond delay="0"/>
                                          </p:stCondLst>
                                        </p:cTn>
                                        <p:tgtEl>
                                          <p:spTgt spid="91150"/>
                                        </p:tgtEl>
                                        <p:attrNameLst>
                                          <p:attrName>style.visibility</p:attrName>
                                        </p:attrNameLst>
                                      </p:cBhvr>
                                      <p:to>
                                        <p:strVal val="visible"/>
                                      </p:to>
                                    </p:set>
                                    <p:animEffect transition="in" filter="box(in)">
                                      <p:cBhvr>
                                        <p:cTn id="74" dur="500"/>
                                        <p:tgtEl>
                                          <p:spTgt spid="9115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91142"/>
                                        </p:tgtEl>
                                        <p:attrNameLst>
                                          <p:attrName>style.visibility</p:attrName>
                                        </p:attrNameLst>
                                      </p:cBhvr>
                                      <p:to>
                                        <p:strVal val="visible"/>
                                      </p:to>
                                    </p:set>
                                    <p:animEffect transition="in" filter="box(in)">
                                      <p:cBhvr>
                                        <p:cTn id="79" dur="500"/>
                                        <p:tgtEl>
                                          <p:spTgt spid="9114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39" grpId="0" build="p"/>
      <p:bldP spid="91140" grpId="0" build="p"/>
      <p:bldP spid="91141" grpId="0" animBg="1"/>
      <p:bldP spid="91142" grpId="0" animBg="1"/>
      <p:bldP spid="91145" grpId="0" animBg="1"/>
      <p:bldP spid="91147" grpId="0" animBg="1"/>
      <p:bldP spid="91148" grpId="0" animBg="1"/>
      <p:bldP spid="91149" grpId="0" animBg="1"/>
      <p:bldP spid="91150"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3800" dirty="0" smtClean="0">
                <a:solidFill>
                  <a:schemeClr val="accent6">
                    <a:lumMod val="75000"/>
                  </a:schemeClr>
                </a:solidFill>
                <a:latin typeface="Algerian" panose="04020705040A02060702" pitchFamily="82" charset="0"/>
              </a:rPr>
              <a:t>REVIEW</a:t>
            </a:r>
            <a:endParaRPr lang="en-US" sz="13800" dirty="0">
              <a:solidFill>
                <a:schemeClr val="accent6">
                  <a:lumMod val="75000"/>
                </a:schemeClr>
              </a:solidFill>
              <a:latin typeface="Algerian" panose="04020705040A02060702" pitchFamily="82"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949337"/>
            <a:ext cx="6191250" cy="3810000"/>
          </a:xfrm>
        </p:spPr>
      </p:pic>
      <p:sp>
        <p:nvSpPr>
          <p:cNvPr id="4" name="Footer Placeholder 3"/>
          <p:cNvSpPr>
            <a:spLocks noGrp="1"/>
          </p:cNvSpPr>
          <p:nvPr>
            <p:ph type="ftr" sz="quarter" idx="11"/>
          </p:nvPr>
        </p:nvSpPr>
        <p:spPr/>
        <p:txBody>
          <a:bodyPr/>
          <a:lstStyle/>
          <a:p>
            <a:r>
              <a:rPr lang="en-US" smtClean="0"/>
              <a:t>© 2013 S. Coates</a:t>
            </a:r>
            <a:endParaRPr lang="en-US"/>
          </a:p>
        </p:txBody>
      </p:sp>
    </p:spTree>
    <p:extLst>
      <p:ext uri="{BB962C8B-B14F-4D97-AF65-F5344CB8AC3E}">
        <p14:creationId xmlns:p14="http://schemas.microsoft.com/office/powerpoint/2010/main" val="3162805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1143000"/>
          </a:xfrm>
        </p:spPr>
        <p:txBody>
          <a:bodyPr/>
          <a:lstStyle/>
          <a:p>
            <a:pPr eaLnBrk="1" hangingPunct="1"/>
            <a:r>
              <a:rPr lang="en-US" altLang="en-US" sz="7200" b="1" u="sng" dirty="0" smtClean="0">
                <a:latin typeface="Gabriola" panose="04040605051002020D02" pitchFamily="82" charset="0"/>
              </a:rPr>
              <a:t>5 Physical States of Matter</a:t>
            </a:r>
          </a:p>
        </p:txBody>
      </p:sp>
      <p:sp>
        <p:nvSpPr>
          <p:cNvPr id="44035" name="Rectangle 3"/>
          <p:cNvSpPr>
            <a:spLocks noGrp="1" noChangeArrowheads="1"/>
          </p:cNvSpPr>
          <p:nvPr>
            <p:ph type="body" idx="1"/>
          </p:nvPr>
        </p:nvSpPr>
        <p:spPr>
          <a:xfrm>
            <a:off x="0" y="1143000"/>
            <a:ext cx="8896350" cy="5050971"/>
          </a:xfrm>
        </p:spPr>
        <p:txBody>
          <a:bodyPr>
            <a:noAutofit/>
          </a:bodyPr>
          <a:lstStyle/>
          <a:p>
            <a:pPr eaLnBrk="1" hangingPunct="1"/>
            <a:r>
              <a:rPr lang="en-US" altLang="en-US" sz="5400" dirty="0" smtClean="0">
                <a:latin typeface="Gabriola" panose="04040605051002020D02" pitchFamily="82" charset="0"/>
              </a:rPr>
              <a:t>Bose-Einstein </a:t>
            </a:r>
          </a:p>
          <a:p>
            <a:pPr eaLnBrk="1" hangingPunct="1"/>
            <a:r>
              <a:rPr lang="en-US" altLang="en-US" sz="5400" dirty="0" smtClean="0">
                <a:latin typeface="Gabriola" panose="04040605051002020D02" pitchFamily="82" charset="0"/>
              </a:rPr>
              <a:t>Solid </a:t>
            </a:r>
          </a:p>
          <a:p>
            <a:pPr eaLnBrk="1" hangingPunct="1"/>
            <a:r>
              <a:rPr lang="en-US" altLang="en-US" sz="5400" dirty="0" smtClean="0">
                <a:latin typeface="Gabriola" panose="04040605051002020D02" pitchFamily="82" charset="0"/>
              </a:rPr>
              <a:t>Liquid</a:t>
            </a:r>
          </a:p>
          <a:p>
            <a:pPr eaLnBrk="1" hangingPunct="1"/>
            <a:r>
              <a:rPr lang="en-US" altLang="en-US" sz="5400" dirty="0" smtClean="0">
                <a:latin typeface="Gabriola" panose="04040605051002020D02" pitchFamily="82" charset="0"/>
              </a:rPr>
              <a:t>Gas</a:t>
            </a:r>
          </a:p>
          <a:p>
            <a:pPr eaLnBrk="1" hangingPunct="1"/>
            <a:r>
              <a:rPr lang="en-US" altLang="en-US" sz="5400" dirty="0" smtClean="0">
                <a:latin typeface="Gabriola" panose="04040605051002020D02" pitchFamily="82" charset="0"/>
              </a:rPr>
              <a:t>Plasma</a:t>
            </a:r>
          </a:p>
        </p:txBody>
      </p:sp>
      <p:sp>
        <p:nvSpPr>
          <p:cNvPr id="19461" name="AutoShape 6">
            <a:hlinkClick r:id="rId2" action="ppaction://hlinksldjump" highlightClick="1"/>
          </p:cNvPr>
          <p:cNvSpPr>
            <a:spLocks noChangeArrowheads="1"/>
          </p:cNvSpPr>
          <p:nvPr/>
        </p:nvSpPr>
        <p:spPr bwMode="auto">
          <a:xfrm>
            <a:off x="8077200" y="6019800"/>
            <a:ext cx="457200" cy="457200"/>
          </a:xfrm>
          <a:prstGeom prst="actionButtonReturn">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Comic Sans MS" panose="030F0702030302020204" pitchFamily="66" charset="0"/>
            </a:endParaRPr>
          </a:p>
        </p:txBody>
      </p:sp>
    </p:spTree>
    <p:extLst>
      <p:ext uri="{BB962C8B-B14F-4D97-AF65-F5344CB8AC3E}">
        <p14:creationId xmlns:p14="http://schemas.microsoft.com/office/powerpoint/2010/main" val="1561306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1000"/>
                                        <p:tgtEl>
                                          <p:spTgt spid="44034"/>
                                        </p:tgtEl>
                                      </p:cBhvr>
                                    </p:animEffect>
                                    <p:anim calcmode="lin" valueType="num">
                                      <p:cBhvr>
                                        <p:cTn id="8" dur="1000" fill="hold"/>
                                        <p:tgtEl>
                                          <p:spTgt spid="44034"/>
                                        </p:tgtEl>
                                        <p:attrNameLst>
                                          <p:attrName>ppt_x</p:attrName>
                                        </p:attrNameLst>
                                      </p:cBhvr>
                                      <p:tavLst>
                                        <p:tav tm="0">
                                          <p:val>
                                            <p:strVal val="#ppt_x"/>
                                          </p:val>
                                        </p:tav>
                                        <p:tav tm="100000">
                                          <p:val>
                                            <p:strVal val="#ppt_x"/>
                                          </p:val>
                                        </p:tav>
                                      </p:tavLst>
                                    </p:anim>
                                    <p:anim calcmode="lin" valueType="num">
                                      <p:cBhvr>
                                        <p:cTn id="9" dur="898" decel="100000" fill="hold"/>
                                        <p:tgtEl>
                                          <p:spTgt spid="4403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403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35">
                                            <p:txEl>
                                              <p:pRg st="0" end="0"/>
                                            </p:txEl>
                                          </p:spTgt>
                                        </p:tgtEl>
                                        <p:attrNameLst>
                                          <p:attrName>style.visibility</p:attrName>
                                        </p:attrNameLst>
                                      </p:cBhvr>
                                      <p:to>
                                        <p:strVal val="visible"/>
                                      </p:to>
                                    </p:set>
                                    <p:animEffect transition="in" filter="fade">
                                      <p:cBhvr>
                                        <p:cTn id="15" dur="1000"/>
                                        <p:tgtEl>
                                          <p:spTgt spid="44035">
                                            <p:txEl>
                                              <p:pRg st="0" end="0"/>
                                            </p:txEl>
                                          </p:spTgt>
                                        </p:tgtEl>
                                      </p:cBhvr>
                                    </p:animEffect>
                                    <p:anim calcmode="lin" valueType="num">
                                      <p:cBhvr>
                                        <p:cTn id="16" dur="10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4035">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403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5">
                                            <p:txEl>
                                              <p:pRg st="1" end="1"/>
                                            </p:txEl>
                                          </p:spTgt>
                                        </p:tgtEl>
                                        <p:attrNameLst>
                                          <p:attrName>style.visibility</p:attrName>
                                        </p:attrNameLst>
                                      </p:cBhvr>
                                      <p:to>
                                        <p:strVal val="visible"/>
                                      </p:to>
                                    </p:set>
                                    <p:animEffect transition="in" filter="fade">
                                      <p:cBhvr>
                                        <p:cTn id="23" dur="1000"/>
                                        <p:tgtEl>
                                          <p:spTgt spid="44035">
                                            <p:txEl>
                                              <p:pRg st="1" end="1"/>
                                            </p:txEl>
                                          </p:spTgt>
                                        </p:tgtEl>
                                      </p:cBhvr>
                                    </p:animEffect>
                                    <p:anim calcmode="lin" valueType="num">
                                      <p:cBhvr>
                                        <p:cTn id="24" dur="10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4035">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403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4035">
                                            <p:txEl>
                                              <p:pRg st="2" end="2"/>
                                            </p:txEl>
                                          </p:spTgt>
                                        </p:tgtEl>
                                        <p:attrNameLst>
                                          <p:attrName>style.visibility</p:attrName>
                                        </p:attrNameLst>
                                      </p:cBhvr>
                                      <p:to>
                                        <p:strVal val="visible"/>
                                      </p:to>
                                    </p:set>
                                    <p:animEffect transition="in" filter="fade">
                                      <p:cBhvr>
                                        <p:cTn id="31" dur="1000"/>
                                        <p:tgtEl>
                                          <p:spTgt spid="44035">
                                            <p:txEl>
                                              <p:pRg st="2" end="2"/>
                                            </p:txEl>
                                          </p:spTgt>
                                        </p:tgtEl>
                                      </p:cBhvr>
                                    </p:animEffect>
                                    <p:anim calcmode="lin" valueType="num">
                                      <p:cBhvr>
                                        <p:cTn id="32" dur="10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4035">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403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4035">
                                            <p:txEl>
                                              <p:pRg st="3" end="3"/>
                                            </p:txEl>
                                          </p:spTgt>
                                        </p:tgtEl>
                                        <p:attrNameLst>
                                          <p:attrName>style.visibility</p:attrName>
                                        </p:attrNameLst>
                                      </p:cBhvr>
                                      <p:to>
                                        <p:strVal val="visible"/>
                                      </p:to>
                                    </p:set>
                                    <p:animEffect transition="in" filter="fade">
                                      <p:cBhvr>
                                        <p:cTn id="39" dur="1000"/>
                                        <p:tgtEl>
                                          <p:spTgt spid="44035">
                                            <p:txEl>
                                              <p:pRg st="3" end="3"/>
                                            </p:txEl>
                                          </p:spTgt>
                                        </p:tgtEl>
                                      </p:cBhvr>
                                    </p:animEffect>
                                    <p:anim calcmode="lin" valueType="num">
                                      <p:cBhvr>
                                        <p:cTn id="40" dur="10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44035">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4403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4035">
                                            <p:txEl>
                                              <p:pRg st="4" end="4"/>
                                            </p:txEl>
                                          </p:spTgt>
                                        </p:tgtEl>
                                        <p:attrNameLst>
                                          <p:attrName>style.visibility</p:attrName>
                                        </p:attrNameLst>
                                      </p:cBhvr>
                                      <p:to>
                                        <p:strVal val="visible"/>
                                      </p:to>
                                    </p:set>
                                    <p:animEffect transition="in" filter="fade">
                                      <p:cBhvr>
                                        <p:cTn id="47" dur="1000"/>
                                        <p:tgtEl>
                                          <p:spTgt spid="44035">
                                            <p:txEl>
                                              <p:pRg st="4" end="4"/>
                                            </p:txEl>
                                          </p:spTgt>
                                        </p:tgtEl>
                                      </p:cBhvr>
                                    </p:animEffect>
                                    <p:anim calcmode="lin" valueType="num">
                                      <p:cBhvr>
                                        <p:cTn id="48" dur="10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44035">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44035">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5"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915400" cy="868361"/>
          </a:xfrm>
        </p:spPr>
        <p:txBody>
          <a:bodyPr/>
          <a:lstStyle/>
          <a:p>
            <a:r>
              <a:rPr lang="en-US" dirty="0" smtClean="0">
                <a:solidFill>
                  <a:srgbClr val="002060"/>
                </a:solidFill>
                <a:latin typeface="Cooper Black" panose="0208090404030B020404" pitchFamily="18" charset="0"/>
              </a:rPr>
              <a:t>August 17</a:t>
            </a:r>
            <a:r>
              <a:rPr lang="en-US" baseline="30000" dirty="0" smtClean="0">
                <a:solidFill>
                  <a:srgbClr val="002060"/>
                </a:solidFill>
                <a:latin typeface="Cooper Black" panose="0208090404030B020404" pitchFamily="18" charset="0"/>
              </a:rPr>
              <a:t>th</a:t>
            </a:r>
            <a:r>
              <a:rPr lang="en-US" dirty="0" smtClean="0">
                <a:solidFill>
                  <a:srgbClr val="002060"/>
                </a:solidFill>
                <a:latin typeface="Cooper Black" panose="0208090404030B020404" pitchFamily="18" charset="0"/>
              </a:rPr>
              <a:t> 2015</a:t>
            </a:r>
            <a:endParaRPr lang="en-US" dirty="0">
              <a:solidFill>
                <a:srgbClr val="002060"/>
              </a:solidFill>
              <a:latin typeface="Cooper Black" panose="0208090404030B020404" pitchFamily="18" charset="0"/>
            </a:endParaRPr>
          </a:p>
        </p:txBody>
      </p:sp>
      <p:sp>
        <p:nvSpPr>
          <p:cNvPr id="5" name="Content Placeholder 4"/>
          <p:cNvSpPr>
            <a:spLocks noGrp="1"/>
          </p:cNvSpPr>
          <p:nvPr>
            <p:ph idx="1"/>
          </p:nvPr>
        </p:nvSpPr>
        <p:spPr>
          <a:xfrm>
            <a:off x="-6927" y="762000"/>
            <a:ext cx="9144000" cy="5715000"/>
          </a:xfrm>
        </p:spPr>
        <p:txBody>
          <a:bodyPr>
            <a:normAutofit/>
          </a:bodyPr>
          <a:lstStyle/>
          <a:p>
            <a:pPr marL="0" indent="0">
              <a:buNone/>
            </a:pPr>
            <a:r>
              <a:rPr lang="en-US" dirty="0" smtClean="0">
                <a:latin typeface="Baskerville Old Face" panose="02020602080505020303" pitchFamily="18" charset="0"/>
              </a:rPr>
              <a:t>What do you know:</a:t>
            </a:r>
          </a:p>
          <a:p>
            <a:pPr marL="0" indent="0">
              <a:buNone/>
            </a:pPr>
            <a:r>
              <a:rPr lang="en-US" sz="2000" dirty="0" smtClean="0">
                <a:latin typeface="Baskerville Old Face" panose="02020602080505020303" pitchFamily="18" charset="0"/>
              </a:rPr>
              <a:t>Can you fill in the table?</a:t>
            </a:r>
          </a:p>
          <a:p>
            <a:pPr marL="0" indent="0">
              <a:buNone/>
            </a:pPr>
            <a:endParaRPr lang="en-US" dirty="0" smtClean="0"/>
          </a:p>
          <a:p>
            <a:pPr marL="0" indent="0">
              <a:buNone/>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495115292"/>
              </p:ext>
            </p:extLst>
          </p:nvPr>
        </p:nvGraphicFramePr>
        <p:xfrm>
          <a:off x="914400" y="1648372"/>
          <a:ext cx="8153400" cy="4953000"/>
        </p:xfrm>
        <a:graphic>
          <a:graphicData uri="http://schemas.openxmlformats.org/drawingml/2006/table">
            <a:tbl>
              <a:tblPr firstRow="1" firstCol="1" bandRow="1"/>
              <a:tblGrid>
                <a:gridCol w="1673291"/>
                <a:gridCol w="3195816"/>
                <a:gridCol w="3284293"/>
              </a:tblGrid>
              <a:tr h="853454">
                <a:tc>
                  <a:txBody>
                    <a:bodyPr/>
                    <a:lstStyle/>
                    <a:p>
                      <a:pPr marL="0" marR="0" algn="ctr">
                        <a:lnSpc>
                          <a:spcPct val="107000"/>
                        </a:lnSpc>
                        <a:spcBef>
                          <a:spcPts val="0"/>
                        </a:spcBef>
                        <a:spcAft>
                          <a:spcPts val="0"/>
                        </a:spcAft>
                      </a:pPr>
                      <a:r>
                        <a:rPr lang="en-US" sz="1600" dirty="0">
                          <a:effectLst/>
                          <a:latin typeface="Bookman Old Style" panose="02050604050505020204" pitchFamily="18" charset="0"/>
                          <a:ea typeface="Calibri" panose="020F0502020204030204" pitchFamily="34" charset="0"/>
                          <a:cs typeface="Times New Roman" panose="02020603050405020304" pitchFamily="18" charset="0"/>
                        </a:rPr>
                        <a:t>Matter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Bookman Old Style" panose="02050604050505020204" pitchFamily="18" charset="0"/>
                          <a:ea typeface="Calibri" panose="020F0502020204030204" pitchFamily="34" charset="0"/>
                          <a:cs typeface="Times New Roman" panose="02020603050405020304" pitchFamily="18" charset="0"/>
                        </a:rPr>
                        <a:t>Draw space </a:t>
                      </a:r>
                      <a:r>
                        <a:rPr lang="en-US" sz="1200" b="1" i="1" u="sng">
                          <a:effectLst/>
                          <a:latin typeface="Bookman Old Style" panose="02050604050505020204" pitchFamily="18" charset="0"/>
                          <a:ea typeface="Calibri" panose="020F0502020204030204" pitchFamily="34" charset="0"/>
                          <a:cs typeface="Times New Roman" panose="02020603050405020304" pitchFamily="18" charset="0"/>
                        </a:rPr>
                        <a:t>between</a:t>
                      </a:r>
                      <a:r>
                        <a:rPr lang="en-US" sz="1200">
                          <a:effectLst/>
                          <a:latin typeface="Bookman Old Style" panose="02050604050505020204" pitchFamily="18" charset="0"/>
                          <a:ea typeface="Calibri" panose="020F0502020204030204" pitchFamily="34" charset="0"/>
                          <a:cs typeface="Times New Roman" panose="02020603050405020304" pitchFamily="18" charset="0"/>
                        </a:rPr>
                        <a:t> particles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Bookman Old Style" panose="02050604050505020204" pitchFamily="18" charset="0"/>
                          <a:ea typeface="Calibri" panose="020F0502020204030204" pitchFamily="34" charset="0"/>
                          <a:cs typeface="Times New Roman" panose="02020603050405020304" pitchFamily="18" charset="0"/>
                        </a:rPr>
                        <a:t>Draw the </a:t>
                      </a:r>
                      <a:r>
                        <a:rPr lang="en-US" sz="1200" b="1" i="1" u="sng">
                          <a:effectLst/>
                          <a:latin typeface="Bookman Old Style" panose="02050604050505020204" pitchFamily="18" charset="0"/>
                          <a:ea typeface="Calibri" panose="020F0502020204030204" pitchFamily="34" charset="0"/>
                          <a:cs typeface="Times New Roman" panose="02020603050405020304" pitchFamily="18" charset="0"/>
                        </a:rPr>
                        <a:t>movement </a:t>
                      </a:r>
                      <a:r>
                        <a:rPr lang="en-US" sz="1200">
                          <a:effectLst/>
                          <a:latin typeface="Bookman Old Style" panose="02050604050505020204" pitchFamily="18" charset="0"/>
                          <a:ea typeface="Calibri" panose="020F0502020204030204" pitchFamily="34" charset="0"/>
                          <a:cs typeface="Times New Roman" panose="02020603050405020304" pitchFamily="18" charset="0"/>
                        </a:rPr>
                        <a:t>of particles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4356">
                <a:tc>
                  <a:txBody>
                    <a:bodyPr/>
                    <a:lstStyle/>
                    <a:p>
                      <a:pPr marL="0" marR="0" algn="ctr">
                        <a:lnSpc>
                          <a:spcPct val="107000"/>
                        </a:lnSpc>
                        <a:spcBef>
                          <a:spcPts val="0"/>
                        </a:spcBef>
                        <a:spcAft>
                          <a:spcPts val="0"/>
                        </a:spcAft>
                      </a:pPr>
                      <a:r>
                        <a:rPr lang="en-US" sz="1600" i="1" dirty="0">
                          <a:effectLst/>
                          <a:latin typeface="Bookman Old Style" panose="02050604050505020204" pitchFamily="18" charset="0"/>
                          <a:ea typeface="Calibri" panose="020F0502020204030204" pitchFamily="34" charset="0"/>
                          <a:cs typeface="Times New Roman" panose="02020603050405020304" pitchFamily="18" charset="0"/>
                        </a:rPr>
                        <a:t>SOLID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4356">
                <a:tc>
                  <a:txBody>
                    <a:bodyPr/>
                    <a:lstStyle/>
                    <a:p>
                      <a:pPr marL="0" marR="0" algn="ctr">
                        <a:lnSpc>
                          <a:spcPct val="107000"/>
                        </a:lnSpc>
                        <a:spcBef>
                          <a:spcPts val="0"/>
                        </a:spcBef>
                        <a:spcAft>
                          <a:spcPts val="0"/>
                        </a:spcAft>
                      </a:pPr>
                      <a:r>
                        <a:rPr lang="en-US" sz="1600" i="1">
                          <a:effectLst/>
                          <a:latin typeface="Bookman Old Style" panose="02050604050505020204" pitchFamily="18" charset="0"/>
                          <a:ea typeface="Calibri" panose="020F0502020204030204" pitchFamily="34" charset="0"/>
                          <a:cs typeface="Times New Roman" panose="02020603050405020304" pitchFamily="18" charset="0"/>
                        </a:rPr>
                        <a:t>LIQUID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0834">
                <a:tc>
                  <a:txBody>
                    <a:bodyPr/>
                    <a:lstStyle/>
                    <a:p>
                      <a:pPr marL="0" marR="0" algn="ctr">
                        <a:lnSpc>
                          <a:spcPct val="107000"/>
                        </a:lnSpc>
                        <a:spcBef>
                          <a:spcPts val="0"/>
                        </a:spcBef>
                        <a:spcAft>
                          <a:spcPts val="0"/>
                        </a:spcAft>
                      </a:pPr>
                      <a:r>
                        <a:rPr lang="en-US" sz="1600" i="1">
                          <a:effectLst/>
                          <a:latin typeface="Bookman Old Style" panose="02050604050505020204" pitchFamily="18" charset="0"/>
                          <a:ea typeface="Calibri" panose="020F0502020204030204" pitchFamily="34" charset="0"/>
                          <a:cs typeface="Times New Roman" panose="02020603050405020304" pitchFamily="18" charset="0"/>
                        </a:rPr>
                        <a:t>GAS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i="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60932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b="1" u="sng" dirty="0" smtClean="0">
                <a:latin typeface="Gabriola" panose="04040605051002020D02" pitchFamily="82" charset="0"/>
              </a:rPr>
              <a:t>Phases of Matter</a:t>
            </a:r>
            <a:endParaRPr lang="en-US" sz="7200" b="1" u="sng" dirty="0">
              <a:latin typeface="Gabriola" panose="04040605051002020D02" pitchFamily="82" charset="0"/>
            </a:endParaRPr>
          </a:p>
        </p:txBody>
      </p:sp>
      <p:sp>
        <p:nvSpPr>
          <p:cNvPr id="3" name="Content Placeholder 2"/>
          <p:cNvSpPr>
            <a:spLocks noGrp="1"/>
          </p:cNvSpPr>
          <p:nvPr>
            <p:ph idx="1"/>
          </p:nvPr>
        </p:nvSpPr>
        <p:spPr>
          <a:xfrm>
            <a:off x="304800" y="1600200"/>
            <a:ext cx="8534400" cy="4525963"/>
          </a:xfrm>
        </p:spPr>
        <p:txBody>
          <a:bodyPr>
            <a:normAutofit/>
          </a:bodyPr>
          <a:lstStyle/>
          <a:p>
            <a:r>
              <a:rPr lang="en-US" sz="4000" dirty="0" smtClean="0">
                <a:latin typeface="Gabriola" panose="04040605051002020D02" pitchFamily="82" charset="0"/>
              </a:rPr>
              <a:t>Matter can change phases </a:t>
            </a:r>
            <a:r>
              <a:rPr lang="en-US" sz="4000" u="sng" dirty="0" smtClean="0">
                <a:solidFill>
                  <a:schemeClr val="accent2"/>
                </a:solidFill>
                <a:latin typeface="Gabriola" panose="04040605051002020D02" pitchFamily="82" charset="0"/>
              </a:rPr>
              <a:t>permanently or temporarily</a:t>
            </a:r>
            <a:r>
              <a:rPr lang="en-US" sz="4000" dirty="0" smtClean="0">
                <a:latin typeface="Gabriola" panose="04040605051002020D02" pitchFamily="82" charset="0"/>
              </a:rPr>
              <a:t>.</a:t>
            </a:r>
          </a:p>
          <a:p>
            <a:r>
              <a:rPr lang="en-US" sz="4400" dirty="0" smtClean="0">
                <a:latin typeface="Gabriola" panose="04040605051002020D02" pitchFamily="82" charset="0"/>
              </a:rPr>
              <a:t>Temporary changes are called </a:t>
            </a:r>
            <a:r>
              <a:rPr lang="en-US" sz="4400" b="1" dirty="0" smtClean="0">
                <a:solidFill>
                  <a:schemeClr val="accent1">
                    <a:lumMod val="75000"/>
                  </a:schemeClr>
                </a:solidFill>
                <a:latin typeface="Gabriola" panose="04040605051002020D02" pitchFamily="82" charset="0"/>
              </a:rPr>
              <a:t>PHYSICAL</a:t>
            </a:r>
            <a:r>
              <a:rPr lang="en-US" sz="4400" dirty="0" smtClean="0">
                <a:latin typeface="Gabriola" panose="04040605051002020D02" pitchFamily="82" charset="0"/>
              </a:rPr>
              <a:t> changes.</a:t>
            </a:r>
          </a:p>
          <a:p>
            <a:r>
              <a:rPr lang="en-US" sz="4400" dirty="0" smtClean="0">
                <a:latin typeface="Gabriola" panose="04040605051002020D02" pitchFamily="82" charset="0"/>
              </a:rPr>
              <a:t>Permanent changes are called </a:t>
            </a:r>
            <a:r>
              <a:rPr lang="en-US" sz="4400" b="1" dirty="0" smtClean="0">
                <a:solidFill>
                  <a:schemeClr val="accent3"/>
                </a:solidFill>
                <a:latin typeface="Gabriola" panose="04040605051002020D02" pitchFamily="82" charset="0"/>
              </a:rPr>
              <a:t>CHEMICAL</a:t>
            </a:r>
            <a:r>
              <a:rPr lang="en-US" sz="4400" dirty="0" smtClean="0">
                <a:latin typeface="Gabriola" panose="04040605051002020D02" pitchFamily="82" charset="0"/>
              </a:rPr>
              <a:t> changes.</a:t>
            </a:r>
            <a:endParaRPr lang="en-US" sz="4400" dirty="0">
              <a:latin typeface="Gabriola" panose="04040605051002020D02" pitchFamily="82" charset="0"/>
            </a:endParaRPr>
          </a:p>
        </p:txBody>
      </p:sp>
      <p:sp>
        <p:nvSpPr>
          <p:cNvPr id="4" name="Footer Placeholder 3"/>
          <p:cNvSpPr>
            <a:spLocks noGrp="1"/>
          </p:cNvSpPr>
          <p:nvPr>
            <p:ph type="ftr" sz="quarter" idx="11"/>
          </p:nvPr>
        </p:nvSpPr>
        <p:spPr/>
        <p:txBody>
          <a:bodyPr/>
          <a:lstStyle/>
          <a:p>
            <a:r>
              <a:rPr lang="en-US" smtClean="0"/>
              <a:t>© 2013 S. Coates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447800"/>
            <a:ext cx="8229600" cy="1066799"/>
          </a:xfrm>
        </p:spPr>
        <p:txBody>
          <a:bodyPr>
            <a:normAutofit lnSpcReduction="10000"/>
          </a:bodyPr>
          <a:lstStyle/>
          <a:p>
            <a:r>
              <a:rPr lang="en-US" dirty="0" smtClean="0"/>
              <a:t>Is this a </a:t>
            </a:r>
            <a:r>
              <a:rPr lang="en-US" b="1" dirty="0" smtClean="0"/>
              <a:t>chemical change</a:t>
            </a:r>
            <a:r>
              <a:rPr lang="en-US" dirty="0" smtClean="0"/>
              <a:t>, or a </a:t>
            </a:r>
            <a:r>
              <a:rPr lang="en-US" b="1" dirty="0" smtClean="0"/>
              <a:t>physical change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pic>
        <p:nvPicPr>
          <p:cNvPr id="5122" name="Picture 2" descr="C:\Users\Owner\AppData\Local\Microsoft\Windows\Temporary Internet Files\Content.IE5\FHVEV3ZB\MP900399611[1].jpg"/>
          <p:cNvPicPr>
            <a:picLocks noChangeAspect="1" noChangeArrowheads="1"/>
          </p:cNvPicPr>
          <p:nvPr/>
        </p:nvPicPr>
        <p:blipFill>
          <a:blip r:embed="rId2" cstate="print"/>
          <a:srcRect/>
          <a:stretch>
            <a:fillRect/>
          </a:stretch>
        </p:blipFill>
        <p:spPr bwMode="auto">
          <a:xfrm>
            <a:off x="1066800" y="2514600"/>
            <a:ext cx="2504661" cy="3131591"/>
          </a:xfrm>
          <a:prstGeom prst="rect">
            <a:avLst/>
          </a:prstGeom>
          <a:noFill/>
        </p:spPr>
      </p:pic>
      <p:pic>
        <p:nvPicPr>
          <p:cNvPr id="5123" name="Picture 3" descr="C:\Users\Owner\AppData\Local\Microsoft\Windows\Temporary Internet Files\Content.IE5\X00L08R9\MP900448675[1].jpg"/>
          <p:cNvPicPr>
            <a:picLocks noChangeAspect="1" noChangeArrowheads="1"/>
          </p:cNvPicPr>
          <p:nvPr/>
        </p:nvPicPr>
        <p:blipFill>
          <a:blip r:embed="rId3" cstate="print"/>
          <a:srcRect/>
          <a:stretch>
            <a:fillRect/>
          </a:stretch>
        </p:blipFill>
        <p:spPr bwMode="auto">
          <a:xfrm>
            <a:off x="5181600" y="2514600"/>
            <a:ext cx="3124200" cy="3124200"/>
          </a:xfrm>
          <a:prstGeom prst="rect">
            <a:avLst/>
          </a:prstGeom>
          <a:noFill/>
        </p:spPr>
      </p:pic>
      <p:sp>
        <p:nvSpPr>
          <p:cNvPr id="7" name="Right Arrow 6"/>
          <p:cNvSpPr/>
          <p:nvPr/>
        </p:nvSpPr>
        <p:spPr>
          <a:xfrm>
            <a:off x="3200400" y="3810000"/>
            <a:ext cx="2514600" cy="990600"/>
          </a:xfrm>
          <a:prstGeom prst="rightArrow">
            <a:avLst/>
          </a:prstGeom>
          <a:solidFill>
            <a:schemeClr val="tx2">
              <a:lumMod val="90000"/>
              <a:lumOff val="1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1447800"/>
            <a:ext cx="7772400"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800" dirty="0" smtClean="0">
                <a:solidFill>
                  <a:schemeClr val="tx1"/>
                </a:solidFill>
              </a:rPr>
              <a:t>Chemical</a:t>
            </a:r>
          </a:p>
          <a:p>
            <a:pPr algn="ctr"/>
            <a:r>
              <a:rPr lang="en-US" sz="2800" dirty="0" smtClean="0">
                <a:solidFill>
                  <a:schemeClr val="tx1"/>
                </a:solidFill>
              </a:rPr>
              <a:t>The bottle rocket is being turned into a new substance.</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2000"/>
                                        <p:tgtEl>
                                          <p:spTgt spid="5122"/>
                                        </p:tgtEl>
                                      </p:cBhvr>
                                    </p:animEffect>
                                  </p:childTnLst>
                                </p:cTn>
                              </p:par>
                              <p:par>
                                <p:cTn id="11" presetID="10" presetClass="entr" presetSubtype="0"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2000"/>
                                        <p:tgtEl>
                                          <p:spTgt spid="51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Owner\AppData\Local\Microsoft\Windows\Temporary Internet Files\Content.IE5\FHVEV3ZB\MP900406736[1].jpg"/>
          <p:cNvPicPr>
            <a:picLocks noChangeAspect="1" noChangeArrowheads="1"/>
          </p:cNvPicPr>
          <p:nvPr/>
        </p:nvPicPr>
        <p:blipFill>
          <a:blip r:embed="rId3" cstate="print"/>
          <a:srcRect/>
          <a:stretch>
            <a:fillRect/>
          </a:stretch>
        </p:blipFill>
        <p:spPr bwMode="auto">
          <a:xfrm>
            <a:off x="4876800" y="2438400"/>
            <a:ext cx="3901440" cy="3121152"/>
          </a:xfrm>
          <a:prstGeom prst="rect">
            <a:avLst/>
          </a:prstGeom>
          <a:noFill/>
        </p:spPr>
      </p:pic>
      <p:pic>
        <p:nvPicPr>
          <p:cNvPr id="6147" name="Picture 3" descr="C:\Users\Owner\AppData\Local\Microsoft\Windows\Temporary Internet Files\Content.IE5\HHFRXJMK\MP900341749[1].jpg"/>
          <p:cNvPicPr>
            <a:picLocks noChangeAspect="1" noChangeArrowheads="1"/>
          </p:cNvPicPr>
          <p:nvPr/>
        </p:nvPicPr>
        <p:blipFill>
          <a:blip r:embed="rId4" cstate="print"/>
          <a:srcRect b="33333"/>
          <a:stretch>
            <a:fillRect/>
          </a:stretch>
        </p:blipFill>
        <p:spPr bwMode="auto">
          <a:xfrm>
            <a:off x="914400" y="2590800"/>
            <a:ext cx="3124200" cy="2919813"/>
          </a:xfrm>
          <a:prstGeom prst="rect">
            <a:avLst/>
          </a:prstGeom>
          <a:noFill/>
        </p:spPr>
      </p:pic>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447800"/>
            <a:ext cx="8229600" cy="1066799"/>
          </a:xfrm>
        </p:spPr>
        <p:txBody>
          <a:bodyPr>
            <a:normAutofit lnSpcReduction="10000"/>
          </a:bodyPr>
          <a:lstStyle/>
          <a:p>
            <a:r>
              <a:rPr lang="en-US" dirty="0" smtClean="0"/>
              <a:t>Is this a </a:t>
            </a:r>
            <a:r>
              <a:rPr lang="en-US" b="1" dirty="0" smtClean="0"/>
              <a:t>chemical change</a:t>
            </a:r>
            <a:r>
              <a:rPr lang="en-US" dirty="0" smtClean="0"/>
              <a:t>, or a </a:t>
            </a:r>
            <a:r>
              <a:rPr lang="en-US" b="1" dirty="0" smtClean="0"/>
              <a:t>physical change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7" name="Right Arrow 6"/>
          <p:cNvSpPr/>
          <p:nvPr/>
        </p:nvSpPr>
        <p:spPr>
          <a:xfrm>
            <a:off x="3200400" y="3810000"/>
            <a:ext cx="2514600" cy="990600"/>
          </a:xfrm>
          <a:prstGeom prst="rightArrow">
            <a:avLst/>
          </a:prstGeom>
          <a:solidFill>
            <a:schemeClr val="tx2">
              <a:lumMod val="90000"/>
              <a:lumOff val="1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1447800"/>
            <a:ext cx="7772400" cy="317009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8800" dirty="0" smtClean="0">
                <a:solidFill>
                  <a:schemeClr val="bg1"/>
                </a:solidFill>
              </a:rPr>
              <a:t>Physical</a:t>
            </a:r>
          </a:p>
          <a:p>
            <a:pPr algn="ctr"/>
            <a:r>
              <a:rPr lang="en-US" sz="2800" dirty="0" smtClean="0">
                <a:solidFill>
                  <a:schemeClr val="bg1"/>
                </a:solidFill>
              </a:rPr>
              <a:t>The ingredients for ice cream are mixed and cooled in a machine. The ice cream has the same chemical structure when it was a liquid as it does when it is a solid.</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2000"/>
                                        <p:tgtEl>
                                          <p:spTgt spid="6146"/>
                                        </p:tgtEl>
                                      </p:cBhvr>
                                    </p:animEffect>
                                  </p:childTnLst>
                                </p:cTn>
                              </p:par>
                              <p:par>
                                <p:cTn id="11" presetID="10" presetClass="entr" presetSubtype="0" fill="hold" nodeType="with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fade">
                                      <p:cBhvr>
                                        <p:cTn id="13" dur="2000"/>
                                        <p:tgtEl>
                                          <p:spTgt spid="61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Owner\AppData\Local\Microsoft\Windows\Temporary Internet Files\Content.IE5\FHVEV3ZB\MP900443790[1].jpg"/>
          <p:cNvPicPr>
            <a:picLocks noChangeAspect="1" noChangeArrowheads="1"/>
          </p:cNvPicPr>
          <p:nvPr/>
        </p:nvPicPr>
        <p:blipFill>
          <a:blip r:embed="rId2" cstate="print"/>
          <a:srcRect/>
          <a:stretch>
            <a:fillRect/>
          </a:stretch>
        </p:blipFill>
        <p:spPr bwMode="auto">
          <a:xfrm>
            <a:off x="5360960" y="1981200"/>
            <a:ext cx="3325840" cy="3886200"/>
          </a:xfrm>
          <a:prstGeom prst="rect">
            <a:avLst/>
          </a:prstGeom>
          <a:noFill/>
        </p:spPr>
      </p:pic>
      <p:pic>
        <p:nvPicPr>
          <p:cNvPr id="7170" name="Picture 2" descr="C:\Users\Owner\AppData\Local\Microsoft\Windows\Temporary Internet Files\Content.IE5\BWOJ4AQY\MP900448624[1].jpg"/>
          <p:cNvPicPr>
            <a:picLocks noChangeAspect="1" noChangeArrowheads="1"/>
          </p:cNvPicPr>
          <p:nvPr/>
        </p:nvPicPr>
        <p:blipFill>
          <a:blip r:embed="rId3" cstate="print"/>
          <a:srcRect/>
          <a:stretch>
            <a:fillRect/>
          </a:stretch>
        </p:blipFill>
        <p:spPr bwMode="auto">
          <a:xfrm>
            <a:off x="381000" y="2895600"/>
            <a:ext cx="4000500" cy="2667000"/>
          </a:xfrm>
          <a:prstGeom prst="rect">
            <a:avLst/>
          </a:prstGeom>
          <a:noFill/>
        </p:spPr>
      </p:pic>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447800"/>
            <a:ext cx="8229600" cy="1066799"/>
          </a:xfrm>
        </p:spPr>
        <p:txBody>
          <a:bodyPr>
            <a:normAutofit lnSpcReduction="10000"/>
          </a:bodyPr>
          <a:lstStyle/>
          <a:p>
            <a:r>
              <a:rPr lang="en-US" dirty="0" smtClean="0"/>
              <a:t>Is this a </a:t>
            </a:r>
            <a:r>
              <a:rPr lang="en-US" b="1" dirty="0" smtClean="0"/>
              <a:t>chemical change</a:t>
            </a:r>
            <a:r>
              <a:rPr lang="en-US" dirty="0" smtClean="0"/>
              <a:t>, or a </a:t>
            </a:r>
            <a:r>
              <a:rPr lang="en-US" b="1" dirty="0" smtClean="0"/>
              <a:t>physical change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7" name="Right Arrow 6"/>
          <p:cNvSpPr/>
          <p:nvPr/>
        </p:nvSpPr>
        <p:spPr>
          <a:xfrm>
            <a:off x="3200400" y="3810000"/>
            <a:ext cx="2514600" cy="990600"/>
          </a:xfrm>
          <a:prstGeom prst="rightArrow">
            <a:avLst/>
          </a:prstGeom>
          <a:solidFill>
            <a:schemeClr val="tx2">
              <a:lumMod val="90000"/>
              <a:lumOff val="1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1447800"/>
            <a:ext cx="7772400" cy="230832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8800" dirty="0" smtClean="0">
                <a:solidFill>
                  <a:schemeClr val="tx1"/>
                </a:solidFill>
              </a:rPr>
              <a:t>Chemical</a:t>
            </a:r>
          </a:p>
          <a:p>
            <a:pPr algn="ctr"/>
            <a:r>
              <a:rPr lang="en-US" sz="2800" dirty="0" smtClean="0">
                <a:solidFill>
                  <a:schemeClr val="tx1"/>
                </a:solidFill>
              </a:rPr>
              <a:t>The egg has been cooked, and that has changed it into a new substance.</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2000"/>
                                        <p:tgtEl>
                                          <p:spTgt spid="71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371601"/>
            <a:ext cx="8229600" cy="990600"/>
          </a:xfrm>
        </p:spPr>
        <p:txBody>
          <a:bodyPr/>
          <a:lstStyle/>
          <a:p>
            <a:r>
              <a:rPr lang="en-US" dirty="0" smtClean="0"/>
              <a:t>Let’s summarize:</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50911371"/>
              </p:ext>
            </p:extLst>
          </p:nvPr>
        </p:nvGraphicFramePr>
        <p:xfrm>
          <a:off x="533400" y="1981201"/>
          <a:ext cx="8153400" cy="3974857"/>
        </p:xfrm>
        <a:graphic>
          <a:graphicData uri="http://schemas.openxmlformats.org/drawingml/2006/table">
            <a:tbl>
              <a:tblPr firstRow="1" bandRow="1">
                <a:tableStyleId>{ED083AE6-46FA-4A59-8FB0-9F97EB10719F}</a:tableStyleId>
              </a:tblPr>
              <a:tblGrid>
                <a:gridCol w="1769134"/>
                <a:gridCol w="4076700"/>
                <a:gridCol w="2307566"/>
              </a:tblGrid>
              <a:tr h="1001590">
                <a:tc>
                  <a:txBody>
                    <a:bodyPr/>
                    <a:lstStyle/>
                    <a:p>
                      <a:pPr algn="ctr"/>
                      <a:r>
                        <a:rPr lang="en-US" sz="3200" b="1" i="0" dirty="0" smtClean="0">
                          <a:latin typeface="+mn-lt"/>
                        </a:rPr>
                        <a:t>Phase</a:t>
                      </a:r>
                      <a:endParaRPr lang="en-US" sz="3200" b="1" i="0" dirty="0">
                        <a:latin typeface="+mn-lt"/>
                      </a:endParaRPr>
                    </a:p>
                  </a:txBody>
                  <a:tcPr/>
                </a:tc>
                <a:tc>
                  <a:txBody>
                    <a:bodyPr/>
                    <a:lstStyle/>
                    <a:p>
                      <a:pPr algn="ctr"/>
                      <a:r>
                        <a:rPr lang="en-US" sz="3200" b="1" i="0" dirty="0" smtClean="0">
                          <a:latin typeface="+mn-lt"/>
                        </a:rPr>
                        <a:t>Motion of Particles</a:t>
                      </a:r>
                      <a:endParaRPr lang="en-US" sz="3200" b="1" i="0" dirty="0">
                        <a:latin typeface="+mn-lt"/>
                      </a:endParaRPr>
                    </a:p>
                  </a:txBody>
                  <a:tcPr/>
                </a:tc>
                <a:tc>
                  <a:txBody>
                    <a:bodyPr/>
                    <a:lstStyle/>
                    <a:p>
                      <a:pPr algn="ctr"/>
                      <a:r>
                        <a:rPr lang="en-US" sz="3200" b="1" i="0" dirty="0" smtClean="0">
                          <a:latin typeface="+mn-lt"/>
                        </a:rPr>
                        <a:t>Speed of Particles</a:t>
                      </a:r>
                      <a:endParaRPr lang="en-US" sz="3200" b="1" i="0" dirty="0">
                        <a:latin typeface="+mn-lt"/>
                      </a:endParaRPr>
                    </a:p>
                  </a:txBody>
                  <a:tcPr/>
                </a:tc>
              </a:tr>
              <a:tr h="677593">
                <a:tc>
                  <a:txBody>
                    <a:bodyPr/>
                    <a:lstStyle/>
                    <a:p>
                      <a:pPr algn="ctr"/>
                      <a:r>
                        <a:rPr lang="en-US" sz="3200" dirty="0" smtClean="0"/>
                        <a:t>Solid</a:t>
                      </a:r>
                      <a:endParaRPr lang="en-US" sz="3200" dirty="0"/>
                    </a:p>
                  </a:txBody>
                  <a:tcPr/>
                </a:tc>
                <a:tc>
                  <a:txBody>
                    <a:bodyPr/>
                    <a:lstStyle/>
                    <a:p>
                      <a:pPr algn="ctr"/>
                      <a:r>
                        <a:rPr lang="en-US" sz="2000" dirty="0" smtClean="0"/>
                        <a:t>Particle</a:t>
                      </a:r>
                      <a:r>
                        <a:rPr lang="en-US" sz="2000" baseline="0" dirty="0" smtClean="0"/>
                        <a:t>s vibrate in place</a:t>
                      </a:r>
                      <a:endParaRPr lang="en-US" sz="2000" dirty="0"/>
                    </a:p>
                  </a:txBody>
                  <a:tcPr/>
                </a:tc>
                <a:tc>
                  <a:txBody>
                    <a:bodyPr/>
                    <a:lstStyle/>
                    <a:p>
                      <a:pPr algn="ctr"/>
                      <a:r>
                        <a:rPr lang="en-US" sz="2000" dirty="0" smtClean="0"/>
                        <a:t>Slow</a:t>
                      </a:r>
                      <a:endParaRPr lang="en-US" sz="2000" dirty="0"/>
                    </a:p>
                  </a:txBody>
                  <a:tcPr/>
                </a:tc>
              </a:tr>
              <a:tr h="851831">
                <a:tc>
                  <a:txBody>
                    <a:bodyPr/>
                    <a:lstStyle/>
                    <a:p>
                      <a:pPr algn="ctr"/>
                      <a:r>
                        <a:rPr lang="en-US" sz="3200" dirty="0" smtClean="0"/>
                        <a:t>Liquid</a:t>
                      </a:r>
                      <a:endParaRPr lang="en-US" sz="3200" dirty="0"/>
                    </a:p>
                  </a:txBody>
                  <a:tcPr/>
                </a:tc>
                <a:tc>
                  <a:txBody>
                    <a:bodyPr/>
                    <a:lstStyle/>
                    <a:p>
                      <a:pPr algn="ctr"/>
                      <a:r>
                        <a:rPr lang="en-US" sz="2000" dirty="0" smtClean="0"/>
                        <a:t>Particles are close,</a:t>
                      </a:r>
                      <a:r>
                        <a:rPr lang="en-US" sz="2000" baseline="0" dirty="0" smtClean="0"/>
                        <a:t> but can slide past one another</a:t>
                      </a:r>
                      <a:endParaRPr lang="en-US" sz="2000" dirty="0"/>
                    </a:p>
                  </a:txBody>
                  <a:tcPr/>
                </a:tc>
                <a:tc>
                  <a:txBody>
                    <a:bodyPr/>
                    <a:lstStyle/>
                    <a:p>
                      <a:pPr algn="ctr"/>
                      <a:r>
                        <a:rPr lang="en-US" sz="2000" dirty="0" smtClean="0"/>
                        <a:t>Medium</a:t>
                      </a:r>
                      <a:endParaRPr lang="en-US" sz="2000" dirty="0"/>
                    </a:p>
                  </a:txBody>
                  <a:tcPr/>
                </a:tc>
              </a:tr>
              <a:tr h="677593">
                <a:tc>
                  <a:txBody>
                    <a:bodyPr/>
                    <a:lstStyle/>
                    <a:p>
                      <a:pPr algn="ctr"/>
                      <a:r>
                        <a:rPr lang="en-US" sz="3200" dirty="0" smtClean="0"/>
                        <a:t>Gas</a:t>
                      </a:r>
                      <a:endParaRPr lang="en-US" sz="3200" dirty="0"/>
                    </a:p>
                  </a:txBody>
                  <a:tcPr/>
                </a:tc>
                <a:tc>
                  <a:txBody>
                    <a:bodyPr/>
                    <a:lstStyle/>
                    <a:p>
                      <a:pPr algn="ctr"/>
                      <a:r>
                        <a:rPr lang="en-US" sz="2000" dirty="0" smtClean="0"/>
                        <a:t>Particles are constantly expanding</a:t>
                      </a:r>
                      <a:endParaRPr lang="en-US" sz="2000" dirty="0"/>
                    </a:p>
                  </a:txBody>
                  <a:tcPr/>
                </a:tc>
                <a:tc>
                  <a:txBody>
                    <a:bodyPr/>
                    <a:lstStyle/>
                    <a:p>
                      <a:pPr algn="ctr"/>
                      <a:r>
                        <a:rPr lang="en-US" sz="2000" dirty="0" smtClean="0"/>
                        <a:t>Fast</a:t>
                      </a:r>
                      <a:endParaRPr lang="en-US" sz="2000" dirty="0"/>
                    </a:p>
                  </a:txBody>
                  <a:tcPr/>
                </a:tc>
              </a:tr>
              <a:tr h="677593">
                <a:tc>
                  <a:txBody>
                    <a:bodyPr/>
                    <a:lstStyle/>
                    <a:p>
                      <a:pPr algn="ctr"/>
                      <a:r>
                        <a:rPr lang="en-US" sz="3200" dirty="0" smtClean="0"/>
                        <a:t>Plasma</a:t>
                      </a:r>
                      <a:endParaRPr lang="en-US" sz="3200" dirty="0"/>
                    </a:p>
                  </a:txBody>
                  <a:tcPr/>
                </a:tc>
                <a:tc>
                  <a:txBody>
                    <a:bodyPr/>
                    <a:lstStyle/>
                    <a:p>
                      <a:pPr algn="ctr"/>
                      <a:r>
                        <a:rPr lang="en-US" sz="2000" dirty="0" smtClean="0"/>
                        <a:t>Unknown</a:t>
                      </a:r>
                      <a:endParaRPr lang="en-US" sz="2000" dirty="0"/>
                    </a:p>
                  </a:txBody>
                  <a:tcPr/>
                </a:tc>
                <a:tc>
                  <a:txBody>
                    <a:bodyPr/>
                    <a:lstStyle/>
                    <a:p>
                      <a:pPr algn="ctr"/>
                      <a:r>
                        <a:rPr lang="en-US" sz="2000" dirty="0" smtClean="0"/>
                        <a:t>Faster</a:t>
                      </a:r>
                      <a:r>
                        <a:rPr lang="en-US" sz="2000" baseline="0" dirty="0" smtClean="0"/>
                        <a:t> than we can see</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of Matter</a:t>
            </a:r>
            <a:endParaRPr lang="en-US" dirty="0"/>
          </a:p>
        </p:txBody>
      </p:sp>
      <p:sp>
        <p:nvSpPr>
          <p:cNvPr id="3" name="Content Placeholder 2"/>
          <p:cNvSpPr>
            <a:spLocks noGrp="1"/>
          </p:cNvSpPr>
          <p:nvPr>
            <p:ph idx="1"/>
          </p:nvPr>
        </p:nvSpPr>
        <p:spPr>
          <a:xfrm>
            <a:off x="457200" y="1371601"/>
            <a:ext cx="8229600" cy="990600"/>
          </a:xfrm>
        </p:spPr>
        <p:txBody>
          <a:bodyPr/>
          <a:lstStyle/>
          <a:p>
            <a:r>
              <a:rPr lang="en-US" dirty="0" smtClean="0"/>
              <a:t>Let’s summarize:</a:t>
            </a:r>
            <a:endParaRPr lang="en-US" dirty="0"/>
          </a:p>
        </p:txBody>
      </p:sp>
      <p:sp>
        <p:nvSpPr>
          <p:cNvPr id="4" name="Footer Placeholder 3"/>
          <p:cNvSpPr>
            <a:spLocks noGrp="1"/>
          </p:cNvSpPr>
          <p:nvPr>
            <p:ph type="ftr" sz="quarter" idx="11"/>
          </p:nvPr>
        </p:nvSpPr>
        <p:spPr/>
        <p:txBody>
          <a:bodyPr/>
          <a:lstStyle/>
          <a:p>
            <a:r>
              <a:rPr lang="en-US" smtClean="0"/>
              <a:t>© 2013 S. Coates</a:t>
            </a:r>
            <a:endParaRPr lang="en-US"/>
          </a:p>
        </p:txBody>
      </p:sp>
      <p:graphicFrame>
        <p:nvGraphicFramePr>
          <p:cNvPr id="6" name="Table 5"/>
          <p:cNvGraphicFramePr>
            <a:graphicFrameLocks noGrp="1"/>
          </p:cNvGraphicFramePr>
          <p:nvPr/>
        </p:nvGraphicFramePr>
        <p:xfrm>
          <a:off x="1524000" y="1981201"/>
          <a:ext cx="6477000" cy="4048736"/>
        </p:xfrm>
        <a:graphic>
          <a:graphicData uri="http://schemas.openxmlformats.org/drawingml/2006/table">
            <a:tbl>
              <a:tblPr firstRow="1" bandRow="1">
                <a:tableStyleId>{5DA37D80-6434-44D0-A028-1B22A696006F}</a:tableStyleId>
              </a:tblPr>
              <a:tblGrid>
                <a:gridCol w="1405387"/>
                <a:gridCol w="2529239"/>
                <a:gridCol w="2542374"/>
              </a:tblGrid>
              <a:tr h="1178584">
                <a:tc>
                  <a:txBody>
                    <a:bodyPr/>
                    <a:lstStyle/>
                    <a:p>
                      <a:pPr algn="ctr"/>
                      <a:r>
                        <a:rPr lang="en-US" sz="3600" dirty="0" smtClean="0"/>
                        <a:t>Phase</a:t>
                      </a:r>
                      <a:endParaRPr lang="en-US" sz="3600" b="0" i="0" dirty="0">
                        <a:latin typeface="AR CHRISTY" pitchFamily="2" charset="0"/>
                      </a:endParaRPr>
                    </a:p>
                  </a:txBody>
                  <a:tcPr/>
                </a:tc>
                <a:tc>
                  <a:txBody>
                    <a:bodyPr/>
                    <a:lstStyle/>
                    <a:p>
                      <a:pPr algn="ctr"/>
                      <a:r>
                        <a:rPr lang="en-US" sz="3600" dirty="0" smtClean="0"/>
                        <a:t>Definite Shape?</a:t>
                      </a:r>
                      <a:endParaRPr lang="en-US" sz="3600" b="0" i="0" dirty="0">
                        <a:latin typeface="AR CHRISTY" pitchFamily="2" charset="0"/>
                      </a:endParaRPr>
                    </a:p>
                  </a:txBody>
                  <a:tcPr/>
                </a:tc>
                <a:tc>
                  <a:txBody>
                    <a:bodyPr/>
                    <a:lstStyle/>
                    <a:p>
                      <a:pPr algn="ctr"/>
                      <a:r>
                        <a:rPr lang="en-US" sz="3600" dirty="0" smtClean="0"/>
                        <a:t>Definite Volume?</a:t>
                      </a:r>
                      <a:endParaRPr lang="en-US" sz="3600" b="0" i="0" dirty="0">
                        <a:latin typeface="AR CHRISTY" pitchFamily="2" charset="0"/>
                      </a:endParaRPr>
                    </a:p>
                  </a:txBody>
                  <a:tcPr/>
                </a:tc>
              </a:tr>
              <a:tr h="671816">
                <a:tc>
                  <a:txBody>
                    <a:bodyPr/>
                    <a:lstStyle/>
                    <a:p>
                      <a:pPr algn="ctr"/>
                      <a:r>
                        <a:rPr lang="en-US" sz="3200" dirty="0" smtClean="0"/>
                        <a:t>Solid</a:t>
                      </a:r>
                      <a:endParaRPr lang="en-US" sz="3200" dirty="0"/>
                    </a:p>
                  </a:txBody>
                  <a:tcPr/>
                </a:tc>
                <a:tc>
                  <a:txBody>
                    <a:bodyPr/>
                    <a:lstStyle/>
                    <a:p>
                      <a:pPr algn="ctr"/>
                      <a:endParaRPr lang="en-US" sz="2000" dirty="0"/>
                    </a:p>
                  </a:txBody>
                  <a:tcPr/>
                </a:tc>
                <a:tc>
                  <a:txBody>
                    <a:bodyPr/>
                    <a:lstStyle/>
                    <a:p>
                      <a:pPr algn="ctr"/>
                      <a:endParaRPr lang="en-US" sz="2000" dirty="0"/>
                    </a:p>
                  </a:txBody>
                  <a:tcPr/>
                </a:tc>
              </a:tr>
              <a:tr h="844568">
                <a:tc>
                  <a:txBody>
                    <a:bodyPr/>
                    <a:lstStyle/>
                    <a:p>
                      <a:pPr algn="ctr"/>
                      <a:r>
                        <a:rPr lang="en-US" sz="3200" dirty="0" smtClean="0"/>
                        <a:t>Liquid</a:t>
                      </a:r>
                      <a:endParaRPr lang="en-US" sz="3200" dirty="0"/>
                    </a:p>
                  </a:txBody>
                  <a:tcPr/>
                </a:tc>
                <a:tc>
                  <a:txBody>
                    <a:bodyPr/>
                    <a:lstStyle/>
                    <a:p>
                      <a:pPr algn="ctr"/>
                      <a:endParaRPr lang="en-US" sz="2000" dirty="0"/>
                    </a:p>
                  </a:txBody>
                  <a:tcPr/>
                </a:tc>
                <a:tc>
                  <a:txBody>
                    <a:bodyPr/>
                    <a:lstStyle/>
                    <a:p>
                      <a:pPr algn="ctr"/>
                      <a:endParaRPr lang="en-US" sz="2000" dirty="0"/>
                    </a:p>
                  </a:txBody>
                  <a:tcPr/>
                </a:tc>
              </a:tr>
              <a:tr h="671816">
                <a:tc>
                  <a:txBody>
                    <a:bodyPr/>
                    <a:lstStyle/>
                    <a:p>
                      <a:pPr algn="ctr"/>
                      <a:r>
                        <a:rPr lang="en-US" sz="3200" dirty="0" smtClean="0"/>
                        <a:t>Gas</a:t>
                      </a:r>
                      <a:endParaRPr lang="en-US" sz="3200" dirty="0"/>
                    </a:p>
                  </a:txBody>
                  <a:tcPr/>
                </a:tc>
                <a:tc>
                  <a:txBody>
                    <a:bodyPr/>
                    <a:lstStyle/>
                    <a:p>
                      <a:pPr algn="ctr"/>
                      <a:endParaRPr lang="en-US" sz="2000" dirty="0"/>
                    </a:p>
                  </a:txBody>
                  <a:tcPr/>
                </a:tc>
                <a:tc>
                  <a:txBody>
                    <a:bodyPr/>
                    <a:lstStyle/>
                    <a:p>
                      <a:pPr algn="ctr"/>
                      <a:endParaRPr lang="en-US" sz="2000" dirty="0"/>
                    </a:p>
                  </a:txBody>
                  <a:tcPr/>
                </a:tc>
              </a:tr>
              <a:tr h="671816">
                <a:tc>
                  <a:txBody>
                    <a:bodyPr/>
                    <a:lstStyle/>
                    <a:p>
                      <a:pPr algn="ctr"/>
                      <a:r>
                        <a:rPr lang="en-US" sz="3200" dirty="0" smtClean="0"/>
                        <a:t>Plasma</a:t>
                      </a:r>
                      <a:endParaRPr lang="en-US" sz="3200" dirty="0"/>
                    </a:p>
                  </a:txBody>
                  <a:tcPr/>
                </a:tc>
                <a:tc>
                  <a:txBody>
                    <a:bodyPr/>
                    <a:lstStyle/>
                    <a:p>
                      <a:pPr algn="ctr"/>
                      <a:endParaRPr lang="en-US" sz="2000" dirty="0"/>
                    </a:p>
                  </a:txBody>
                  <a:tcPr>
                    <a:solidFill>
                      <a:schemeClr val="tx1">
                        <a:lumMod val="50000"/>
                        <a:lumOff val="50000"/>
                      </a:schemeClr>
                    </a:solidFill>
                  </a:tcPr>
                </a:tc>
                <a:tc>
                  <a:txBody>
                    <a:bodyPr/>
                    <a:lstStyle/>
                    <a:p>
                      <a:pPr algn="ctr"/>
                      <a:endParaRPr lang="en-US" sz="2000" dirty="0"/>
                    </a:p>
                  </a:txBody>
                  <a:tcPr>
                    <a:solidFill>
                      <a:schemeClr val="tx1">
                        <a:lumMod val="50000"/>
                        <a:lumOff val="50000"/>
                      </a:schemeClr>
                    </a:solidFill>
                  </a:tcPr>
                </a:tc>
              </a:tr>
            </a:tbl>
          </a:graphicData>
        </a:graphic>
      </p:graphicFrame>
      <p:sp>
        <p:nvSpPr>
          <p:cNvPr id="7" name="TextBox 6"/>
          <p:cNvSpPr txBox="1"/>
          <p:nvPr/>
        </p:nvSpPr>
        <p:spPr>
          <a:xfrm>
            <a:off x="3276600" y="3200400"/>
            <a:ext cx="1676400" cy="646331"/>
          </a:xfrm>
          <a:prstGeom prst="rect">
            <a:avLst/>
          </a:prstGeom>
          <a:noFill/>
        </p:spPr>
        <p:txBody>
          <a:bodyPr wrap="square" rtlCol="0">
            <a:spAutoFit/>
          </a:bodyPr>
          <a:lstStyle/>
          <a:p>
            <a:pPr algn="ctr"/>
            <a:r>
              <a:rPr lang="en-US" sz="3600" b="1" dirty="0" smtClean="0">
                <a:solidFill>
                  <a:srgbClr val="FF0000"/>
                </a:solidFill>
              </a:rPr>
              <a:t>YES</a:t>
            </a:r>
            <a:endParaRPr lang="en-US" sz="3600" b="1" dirty="0">
              <a:solidFill>
                <a:srgbClr val="FF0000"/>
              </a:solidFill>
            </a:endParaRPr>
          </a:p>
        </p:txBody>
      </p:sp>
      <p:sp>
        <p:nvSpPr>
          <p:cNvPr id="8" name="TextBox 7"/>
          <p:cNvSpPr txBox="1"/>
          <p:nvPr/>
        </p:nvSpPr>
        <p:spPr>
          <a:xfrm>
            <a:off x="5867400" y="3200400"/>
            <a:ext cx="1676400" cy="646331"/>
          </a:xfrm>
          <a:prstGeom prst="rect">
            <a:avLst/>
          </a:prstGeom>
          <a:noFill/>
        </p:spPr>
        <p:txBody>
          <a:bodyPr wrap="square" rtlCol="0">
            <a:spAutoFit/>
          </a:bodyPr>
          <a:lstStyle/>
          <a:p>
            <a:pPr algn="ctr"/>
            <a:r>
              <a:rPr lang="en-US" sz="3600" b="1" dirty="0" smtClean="0">
                <a:solidFill>
                  <a:srgbClr val="FF0000"/>
                </a:solidFill>
              </a:rPr>
              <a:t>YES</a:t>
            </a:r>
            <a:endParaRPr lang="en-US" sz="3600" b="1" dirty="0">
              <a:solidFill>
                <a:srgbClr val="FF0000"/>
              </a:solidFill>
            </a:endParaRPr>
          </a:p>
        </p:txBody>
      </p:sp>
      <p:sp>
        <p:nvSpPr>
          <p:cNvPr id="9" name="TextBox 8"/>
          <p:cNvSpPr txBox="1"/>
          <p:nvPr/>
        </p:nvSpPr>
        <p:spPr>
          <a:xfrm>
            <a:off x="5867400" y="3962400"/>
            <a:ext cx="1676400" cy="646331"/>
          </a:xfrm>
          <a:prstGeom prst="rect">
            <a:avLst/>
          </a:prstGeom>
          <a:noFill/>
        </p:spPr>
        <p:txBody>
          <a:bodyPr wrap="square" rtlCol="0">
            <a:spAutoFit/>
          </a:bodyPr>
          <a:lstStyle/>
          <a:p>
            <a:pPr algn="ctr"/>
            <a:r>
              <a:rPr lang="en-US" sz="3600" b="1" dirty="0" smtClean="0">
                <a:solidFill>
                  <a:srgbClr val="FF0000"/>
                </a:solidFill>
              </a:rPr>
              <a:t>YES</a:t>
            </a:r>
            <a:endParaRPr lang="en-US" sz="3600" b="1" dirty="0">
              <a:solidFill>
                <a:srgbClr val="FF0000"/>
              </a:solidFill>
            </a:endParaRPr>
          </a:p>
        </p:txBody>
      </p:sp>
      <p:sp>
        <p:nvSpPr>
          <p:cNvPr id="10" name="TextBox 9"/>
          <p:cNvSpPr txBox="1"/>
          <p:nvPr/>
        </p:nvSpPr>
        <p:spPr>
          <a:xfrm>
            <a:off x="3276600" y="3962400"/>
            <a:ext cx="1676400" cy="646331"/>
          </a:xfrm>
          <a:prstGeom prst="rect">
            <a:avLst/>
          </a:prstGeom>
          <a:noFill/>
        </p:spPr>
        <p:txBody>
          <a:bodyPr wrap="square" rtlCol="0">
            <a:spAutoFit/>
          </a:bodyPr>
          <a:lstStyle/>
          <a:p>
            <a:pPr algn="ctr"/>
            <a:r>
              <a:rPr lang="en-US" sz="3600" b="1" dirty="0" smtClean="0">
                <a:solidFill>
                  <a:srgbClr val="FF0000"/>
                </a:solidFill>
              </a:rPr>
              <a:t>NO</a:t>
            </a:r>
            <a:endParaRPr lang="en-US" sz="3600" b="1" dirty="0">
              <a:solidFill>
                <a:srgbClr val="FF0000"/>
              </a:solidFill>
            </a:endParaRPr>
          </a:p>
        </p:txBody>
      </p:sp>
      <p:sp>
        <p:nvSpPr>
          <p:cNvPr id="11" name="TextBox 10"/>
          <p:cNvSpPr txBox="1"/>
          <p:nvPr/>
        </p:nvSpPr>
        <p:spPr>
          <a:xfrm>
            <a:off x="3276600" y="4724400"/>
            <a:ext cx="1676400" cy="646331"/>
          </a:xfrm>
          <a:prstGeom prst="rect">
            <a:avLst/>
          </a:prstGeom>
          <a:noFill/>
        </p:spPr>
        <p:txBody>
          <a:bodyPr wrap="square" rtlCol="0">
            <a:spAutoFit/>
          </a:bodyPr>
          <a:lstStyle/>
          <a:p>
            <a:pPr algn="ctr"/>
            <a:r>
              <a:rPr lang="en-US" sz="3600" b="1" dirty="0" smtClean="0">
                <a:solidFill>
                  <a:srgbClr val="FF0000"/>
                </a:solidFill>
              </a:rPr>
              <a:t>NO</a:t>
            </a:r>
            <a:endParaRPr lang="en-US" sz="3600" b="1" dirty="0">
              <a:solidFill>
                <a:srgbClr val="FF0000"/>
              </a:solidFill>
            </a:endParaRPr>
          </a:p>
        </p:txBody>
      </p:sp>
      <p:sp>
        <p:nvSpPr>
          <p:cNvPr id="12" name="TextBox 11"/>
          <p:cNvSpPr txBox="1"/>
          <p:nvPr/>
        </p:nvSpPr>
        <p:spPr>
          <a:xfrm>
            <a:off x="5867400" y="4724400"/>
            <a:ext cx="1676400" cy="646331"/>
          </a:xfrm>
          <a:prstGeom prst="rect">
            <a:avLst/>
          </a:prstGeom>
          <a:noFill/>
        </p:spPr>
        <p:txBody>
          <a:bodyPr wrap="square" rtlCol="0">
            <a:spAutoFit/>
          </a:bodyPr>
          <a:lstStyle/>
          <a:p>
            <a:pPr algn="ctr"/>
            <a:r>
              <a:rPr lang="en-US" sz="3600" b="1" dirty="0" smtClean="0">
                <a:solidFill>
                  <a:srgbClr val="FF0000"/>
                </a:solidFill>
              </a:rPr>
              <a:t>NO</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228600"/>
            <a:ext cx="5181600" cy="1015663"/>
          </a:xfrm>
          <a:prstGeom prst="rect">
            <a:avLst/>
          </a:prstGeom>
          <a:noFill/>
        </p:spPr>
        <p:txBody>
          <a:bodyPr wrap="square" rtlCol="0">
            <a:spAutoFit/>
          </a:bodyPr>
          <a:lstStyle/>
          <a:p>
            <a:r>
              <a:rPr lang="en-US" sz="6000" spc="-150" dirty="0" smtClean="0">
                <a:solidFill>
                  <a:schemeClr val="accent4"/>
                </a:solidFill>
              </a:rPr>
              <a:t>Self-Check</a:t>
            </a:r>
            <a:endParaRPr lang="en-US" sz="6000" spc="-150" dirty="0">
              <a:solidFill>
                <a:schemeClr val="accent4"/>
              </a:solidFill>
            </a:endParaRPr>
          </a:p>
        </p:txBody>
      </p:sp>
      <p:sp>
        <p:nvSpPr>
          <p:cNvPr id="6" name="Footer Placeholder 5"/>
          <p:cNvSpPr>
            <a:spLocks noGrp="1"/>
          </p:cNvSpPr>
          <p:nvPr>
            <p:ph type="ftr" sz="quarter" idx="11"/>
          </p:nvPr>
        </p:nvSpPr>
        <p:spPr/>
        <p:txBody>
          <a:bodyPr/>
          <a:lstStyle/>
          <a:p>
            <a:r>
              <a:rPr lang="en-US" smtClean="0"/>
              <a:t>© 2013 S. Coates</a:t>
            </a: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285199715"/>
              </p:ext>
            </p:extLst>
          </p:nvPr>
        </p:nvGraphicFramePr>
        <p:xfrm>
          <a:off x="609600" y="1066800"/>
          <a:ext cx="7924800" cy="4879295"/>
        </p:xfrm>
        <a:graphic>
          <a:graphicData uri="http://schemas.openxmlformats.org/drawingml/2006/table">
            <a:tbl>
              <a:tblPr/>
              <a:tblGrid>
                <a:gridCol w="6047896"/>
                <a:gridCol w="968191"/>
                <a:gridCol w="908713"/>
              </a:tblGrid>
              <a:tr h="647563">
                <a:tc>
                  <a:txBody>
                    <a:bodyPr/>
                    <a:lstStyle/>
                    <a:p>
                      <a:pPr marL="0" marR="0">
                        <a:lnSpc>
                          <a:spcPct val="115000"/>
                        </a:lnSpc>
                        <a:spcBef>
                          <a:spcPts val="0"/>
                        </a:spcBef>
                        <a:spcAft>
                          <a:spcPts val="0"/>
                        </a:spcAft>
                      </a:pPr>
                      <a:endParaRPr lang="en-US" sz="200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1">
                          <a:latin typeface="Calibri"/>
                          <a:ea typeface="Calibri"/>
                          <a:cs typeface="Times New Roman"/>
                        </a:rPr>
                        <a:t>YES</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latin typeface="Calibri"/>
                          <a:ea typeface="Calibri"/>
                          <a:cs typeface="Times New Roman"/>
                        </a:rPr>
                        <a:t>NO</a:t>
                      </a: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8085">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1. I </a:t>
                      </a:r>
                      <a:r>
                        <a:rPr lang="en-US" sz="2000" dirty="0">
                          <a:latin typeface="Calibri"/>
                          <a:ea typeface="Calibri"/>
                          <a:cs typeface="Times New Roman"/>
                        </a:rPr>
                        <a:t>can </a:t>
                      </a:r>
                      <a:r>
                        <a:rPr lang="en-US" sz="2000" b="1" u="sng" dirty="0" smtClean="0">
                          <a:latin typeface="Calibri"/>
                          <a:ea typeface="Calibri"/>
                          <a:cs typeface="Times New Roman"/>
                        </a:rPr>
                        <a:t>describe</a:t>
                      </a:r>
                      <a:r>
                        <a:rPr lang="en-US" sz="2000" b="1" u="sng" baseline="0" dirty="0" smtClean="0">
                          <a:latin typeface="Calibri"/>
                          <a:ea typeface="Calibri"/>
                          <a:cs typeface="Times New Roman"/>
                        </a:rPr>
                        <a:t> </a:t>
                      </a:r>
                      <a:r>
                        <a:rPr lang="en-US" sz="2000" b="0" u="none" baseline="0" dirty="0" smtClean="0">
                          <a:latin typeface="Calibri"/>
                          <a:ea typeface="Calibri"/>
                          <a:cs typeface="Times New Roman"/>
                        </a:rPr>
                        <a:t>how atoms move in a solid, liquid, and gas</a:t>
                      </a:r>
                      <a:endParaRPr lang="en-US" sz="20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8085">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2. I </a:t>
                      </a:r>
                      <a:r>
                        <a:rPr lang="en-US" sz="2000" dirty="0">
                          <a:latin typeface="Calibri"/>
                          <a:ea typeface="Calibri"/>
                          <a:cs typeface="Times New Roman"/>
                        </a:rPr>
                        <a:t>can </a:t>
                      </a:r>
                      <a:r>
                        <a:rPr lang="en-US" sz="2000" b="1" u="sng" dirty="0">
                          <a:latin typeface="Calibri"/>
                          <a:ea typeface="Calibri"/>
                          <a:cs typeface="Times New Roman"/>
                        </a:rPr>
                        <a:t>describe </a:t>
                      </a:r>
                      <a:r>
                        <a:rPr lang="en-US" sz="2000" dirty="0">
                          <a:latin typeface="Calibri"/>
                          <a:ea typeface="Calibri"/>
                          <a:cs typeface="Times New Roman"/>
                        </a:rPr>
                        <a:t>the speed/energy of the atoms in </a:t>
                      </a:r>
                      <a:r>
                        <a:rPr lang="en-US" sz="2000" dirty="0" smtClean="0">
                          <a:latin typeface="Calibri"/>
                          <a:ea typeface="Calibri"/>
                          <a:cs typeface="Times New Roman"/>
                        </a:rPr>
                        <a:t>a solid, liquid, and gas.</a:t>
                      </a:r>
                      <a:endParaRPr lang="en-US" sz="20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6532">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3. I </a:t>
                      </a:r>
                      <a:r>
                        <a:rPr lang="en-US" sz="2000" dirty="0">
                          <a:latin typeface="Calibri"/>
                          <a:ea typeface="Calibri"/>
                          <a:cs typeface="Times New Roman"/>
                        </a:rPr>
                        <a:t>can </a:t>
                      </a:r>
                      <a:r>
                        <a:rPr lang="en-US" sz="2000" b="1" u="sng" dirty="0">
                          <a:latin typeface="Calibri"/>
                          <a:ea typeface="Calibri"/>
                          <a:cs typeface="Times New Roman"/>
                        </a:rPr>
                        <a:t>explain</a:t>
                      </a:r>
                      <a:r>
                        <a:rPr lang="en-US" sz="2000" dirty="0">
                          <a:latin typeface="Calibri"/>
                          <a:ea typeface="Calibri"/>
                          <a:cs typeface="Times New Roman"/>
                        </a:rPr>
                        <a:t> how the distance between atoms </a:t>
                      </a:r>
                      <a:r>
                        <a:rPr lang="en-US" sz="2000" dirty="0" smtClean="0">
                          <a:latin typeface="Calibri"/>
                          <a:ea typeface="Calibri"/>
                          <a:cs typeface="Times New Roman"/>
                        </a:rPr>
                        <a:t>is related </a:t>
                      </a:r>
                      <a:r>
                        <a:rPr lang="en-US" sz="2000" dirty="0">
                          <a:latin typeface="Calibri"/>
                          <a:ea typeface="Calibri"/>
                          <a:cs typeface="Times New Roman"/>
                        </a:rPr>
                        <a:t>to </a:t>
                      </a:r>
                      <a:r>
                        <a:rPr lang="en-US" sz="2000" dirty="0" smtClean="0">
                          <a:latin typeface="Calibri"/>
                          <a:ea typeface="Calibri"/>
                          <a:cs typeface="Times New Roman"/>
                        </a:rPr>
                        <a:t>the states </a:t>
                      </a:r>
                      <a:r>
                        <a:rPr lang="en-US" sz="2000" dirty="0">
                          <a:latin typeface="Calibri"/>
                          <a:ea typeface="Calibri"/>
                          <a:cs typeface="Times New Roman"/>
                        </a:rPr>
                        <a:t>of matter.</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8085">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4. I </a:t>
                      </a:r>
                      <a:r>
                        <a:rPr lang="en-US" sz="2000" dirty="0">
                          <a:latin typeface="Calibri"/>
                          <a:ea typeface="Calibri"/>
                          <a:cs typeface="Times New Roman"/>
                        </a:rPr>
                        <a:t>can </a:t>
                      </a:r>
                      <a:r>
                        <a:rPr lang="en-US" sz="2000" b="1" u="sng" dirty="0">
                          <a:latin typeface="Calibri"/>
                          <a:ea typeface="Calibri"/>
                          <a:cs typeface="Times New Roman"/>
                        </a:rPr>
                        <a:t>indicate </a:t>
                      </a:r>
                      <a:r>
                        <a:rPr lang="en-US" sz="2000" dirty="0">
                          <a:latin typeface="Calibri"/>
                          <a:ea typeface="Calibri"/>
                          <a:cs typeface="Times New Roman"/>
                        </a:rPr>
                        <a:t>whether or not each state of matter has a definite </a:t>
                      </a:r>
                      <a:r>
                        <a:rPr lang="en-US" sz="2000" dirty="0" smtClean="0">
                          <a:latin typeface="Calibri"/>
                          <a:ea typeface="Calibri"/>
                          <a:cs typeface="Times New Roman"/>
                        </a:rPr>
                        <a:t>shape</a:t>
                      </a:r>
                      <a:r>
                        <a:rPr lang="en-US" sz="2000" baseline="0" dirty="0" smtClean="0">
                          <a:latin typeface="Calibri"/>
                          <a:ea typeface="Calibri"/>
                          <a:cs typeface="Times New Roman"/>
                        </a:rPr>
                        <a:t> and volume</a:t>
                      </a:r>
                      <a:endParaRPr lang="en-US" sz="2000" dirty="0">
                        <a:latin typeface="Calibri"/>
                        <a:ea typeface="Calibri"/>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8085">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5. I </a:t>
                      </a:r>
                      <a:r>
                        <a:rPr lang="en-US" sz="2000" dirty="0">
                          <a:latin typeface="Calibri"/>
                          <a:ea typeface="Calibri"/>
                          <a:cs typeface="Times New Roman"/>
                        </a:rPr>
                        <a:t>can </a:t>
                      </a:r>
                      <a:r>
                        <a:rPr lang="en-US" sz="2000" b="1" u="sng" dirty="0">
                          <a:latin typeface="Calibri"/>
                          <a:ea typeface="Calibri"/>
                          <a:cs typeface="Times New Roman"/>
                        </a:rPr>
                        <a:t>explain</a:t>
                      </a:r>
                      <a:r>
                        <a:rPr lang="en-US" sz="2000" dirty="0">
                          <a:latin typeface="Calibri"/>
                          <a:ea typeface="Calibri"/>
                          <a:cs typeface="Times New Roman"/>
                        </a:rPr>
                        <a:t> how the volume of a gas </a:t>
                      </a:r>
                      <a:r>
                        <a:rPr lang="en-US" sz="2000" dirty="0" smtClean="0">
                          <a:latin typeface="Calibri"/>
                          <a:ea typeface="Calibri"/>
                          <a:cs typeface="Times New Roman"/>
                        </a:rPr>
                        <a:t>is</a:t>
                      </a:r>
                      <a:r>
                        <a:rPr lang="en-US" sz="2000" baseline="0" dirty="0" smtClean="0">
                          <a:latin typeface="Calibri"/>
                          <a:ea typeface="Calibri"/>
                          <a:cs typeface="Times New Roman"/>
                        </a:rPr>
                        <a:t> changed</a:t>
                      </a:r>
                      <a:r>
                        <a:rPr lang="en-US" sz="2000" dirty="0" smtClean="0">
                          <a:latin typeface="Calibri"/>
                          <a:ea typeface="Calibri"/>
                          <a:cs typeface="Times New Roman"/>
                        </a:rPr>
                        <a:t> </a:t>
                      </a:r>
                      <a:r>
                        <a:rPr lang="en-US" sz="2000" dirty="0">
                          <a:latin typeface="Calibri"/>
                          <a:ea typeface="Calibri"/>
                          <a:cs typeface="Times New Roman"/>
                        </a:rPr>
                        <a:t>by a change in pressure.</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8085">
                <a:tc>
                  <a:txBody>
                    <a:bodyPr/>
                    <a:lstStyle/>
                    <a:p>
                      <a:pPr marL="342900" marR="0" lvl="0" indent="-342900">
                        <a:lnSpc>
                          <a:spcPct val="115000"/>
                        </a:lnSpc>
                        <a:spcBef>
                          <a:spcPts val="0"/>
                        </a:spcBef>
                        <a:spcAft>
                          <a:spcPts val="0"/>
                        </a:spcAft>
                        <a:buFont typeface="+mj-lt"/>
                        <a:buNone/>
                      </a:pPr>
                      <a:r>
                        <a:rPr lang="en-US" sz="2000" dirty="0" smtClean="0">
                          <a:latin typeface="Calibri"/>
                          <a:ea typeface="Calibri"/>
                          <a:cs typeface="Times New Roman"/>
                        </a:rPr>
                        <a:t>6. I </a:t>
                      </a:r>
                      <a:r>
                        <a:rPr lang="en-US" sz="2000" dirty="0">
                          <a:latin typeface="Calibri"/>
                          <a:ea typeface="Calibri"/>
                          <a:cs typeface="Times New Roman"/>
                        </a:rPr>
                        <a:t>can </a:t>
                      </a:r>
                      <a:r>
                        <a:rPr lang="en-US" sz="2000" b="1" u="sng" dirty="0">
                          <a:latin typeface="Calibri"/>
                          <a:ea typeface="Calibri"/>
                          <a:cs typeface="Times New Roman"/>
                        </a:rPr>
                        <a:t>explain</a:t>
                      </a:r>
                      <a:r>
                        <a:rPr lang="en-US" sz="2000" dirty="0">
                          <a:latin typeface="Calibri"/>
                          <a:ea typeface="Calibri"/>
                          <a:cs typeface="Times New Roman"/>
                        </a:rPr>
                        <a:t> how the volume of a gas is </a:t>
                      </a:r>
                      <a:r>
                        <a:rPr lang="en-US" sz="2000" dirty="0" smtClean="0">
                          <a:latin typeface="Calibri"/>
                          <a:ea typeface="Calibri"/>
                          <a:cs typeface="Times New Roman"/>
                        </a:rPr>
                        <a:t>changed </a:t>
                      </a:r>
                      <a:r>
                        <a:rPr lang="en-US" sz="2000" dirty="0">
                          <a:latin typeface="Calibri"/>
                          <a:ea typeface="Calibri"/>
                          <a:cs typeface="Times New Roman"/>
                        </a:rPr>
                        <a:t>by a change in temperature.</a:t>
                      </a: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endParaRPr lang="en-US" sz="20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0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Thoughts </a:t>
            </a:r>
            <a:endParaRPr lang="en-US" dirty="0"/>
          </a:p>
        </p:txBody>
      </p:sp>
      <p:sp>
        <p:nvSpPr>
          <p:cNvPr id="3" name="Content Placeholder 2"/>
          <p:cNvSpPr>
            <a:spLocks noGrp="1"/>
          </p:cNvSpPr>
          <p:nvPr>
            <p:ph idx="1"/>
          </p:nvPr>
        </p:nvSpPr>
        <p:spPr>
          <a:xfrm>
            <a:off x="228600" y="1758525"/>
            <a:ext cx="8776090" cy="4870875"/>
          </a:xfrm>
        </p:spPr>
        <p:txBody>
          <a:bodyPr>
            <a:normAutofit/>
          </a:bodyPr>
          <a:lstStyle/>
          <a:p>
            <a:r>
              <a:rPr lang="en-US" sz="6000" dirty="0" smtClean="0">
                <a:latin typeface="Cooper Black" panose="0208090404030B020404" pitchFamily="18" charset="0"/>
              </a:rPr>
              <a:t>What are Olaf’s misconceptions about the states of matter and heat?</a:t>
            </a:r>
            <a:endParaRPr lang="en-US" sz="6000" dirty="0">
              <a:latin typeface="Cooper Black" panose="0208090404030B020404" pitchFamily="18" charset="0"/>
            </a:endParaRPr>
          </a:p>
        </p:txBody>
      </p:sp>
      <p:sp>
        <p:nvSpPr>
          <p:cNvPr id="4" name="Footer Placeholder 3"/>
          <p:cNvSpPr>
            <a:spLocks noGrp="1"/>
          </p:cNvSpPr>
          <p:nvPr>
            <p:ph type="ftr" sz="quarter" idx="11"/>
          </p:nvPr>
        </p:nvSpPr>
        <p:spPr/>
        <p:txBody>
          <a:bodyPr/>
          <a:lstStyle/>
          <a:p>
            <a:r>
              <a:rPr lang="en-US" smtClean="0"/>
              <a:t>© 2013 S. Coates</a:t>
            </a:r>
            <a:endParaRPr lang="en-US"/>
          </a:p>
        </p:txBody>
      </p:sp>
      <p:sp>
        <p:nvSpPr>
          <p:cNvPr id="5" name="Rectangle 4"/>
          <p:cNvSpPr/>
          <p:nvPr/>
        </p:nvSpPr>
        <p:spPr>
          <a:xfrm>
            <a:off x="7086600" y="585589"/>
            <a:ext cx="1918090"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page2</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84083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 2013 S. Coates</a:t>
            </a:r>
            <a:endParaRPr lang="en-US"/>
          </a:p>
        </p:txBody>
      </p:sp>
      <p:pic>
        <p:nvPicPr>
          <p:cNvPr id="7" name="rnEB2F_v_cE"/>
          <p:cNvPicPr>
            <a:picLocks noGrp="1" noRot="1" noChangeAspect="1"/>
          </p:cNvPicPr>
          <p:nvPr>
            <p:ph idx="1"/>
            <a:videoFile r:link="rId1"/>
          </p:nvPr>
        </p:nvPicPr>
        <p:blipFill>
          <a:blip r:embed="rId3"/>
          <a:stretch>
            <a:fillRect/>
          </a:stretch>
        </p:blipFill>
        <p:spPr>
          <a:xfrm>
            <a:off x="228600" y="131763"/>
            <a:ext cx="8842021" cy="6589712"/>
          </a:xfrm>
          <a:prstGeom prst="rect">
            <a:avLst/>
          </a:prstGeom>
        </p:spPr>
      </p:pic>
    </p:spTree>
    <p:extLst>
      <p:ext uri="{BB962C8B-B14F-4D97-AF65-F5344CB8AC3E}">
        <p14:creationId xmlns:p14="http://schemas.microsoft.com/office/powerpoint/2010/main" val="1768997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30425"/>
            <a:ext cx="6858000" cy="1470025"/>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n-US" sz="7200" spc="-150" dirty="0" smtClean="0">
                <a:solidFill>
                  <a:schemeClr val="tx1"/>
                </a:solidFill>
              </a:rPr>
              <a:t>Phases of Matter</a:t>
            </a:r>
            <a:endParaRPr lang="en-US" sz="7200" spc="-150" dirty="0">
              <a:solidFill>
                <a:schemeClr val="tx1"/>
              </a:solidFill>
            </a:endParaRPr>
          </a:p>
        </p:txBody>
      </p:sp>
      <p:sp>
        <p:nvSpPr>
          <p:cNvPr id="4" name="Double Brace 3"/>
          <p:cNvSpPr/>
          <p:nvPr/>
        </p:nvSpPr>
        <p:spPr>
          <a:xfrm>
            <a:off x="838200" y="1905000"/>
            <a:ext cx="7467600" cy="1981200"/>
          </a:xfrm>
          <a:prstGeom prst="bracePair">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4152</TotalTime>
  <Words>2959</Words>
  <Application>Microsoft Office PowerPoint</Application>
  <PresentationFormat>On-screen Show (4:3)</PresentationFormat>
  <Paragraphs>484</Paragraphs>
  <Slides>66</Slides>
  <Notes>17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66</vt:i4>
      </vt:variant>
    </vt:vector>
  </HeadingPairs>
  <TitlesOfParts>
    <vt:vector size="80" baseType="lpstr">
      <vt:lpstr>Algerian</vt:lpstr>
      <vt:lpstr>AR CHRISTY</vt:lpstr>
      <vt:lpstr>Arial</vt:lpstr>
      <vt:lpstr>Arial Narrow</vt:lpstr>
      <vt:lpstr>Baskerville Old Face</vt:lpstr>
      <vt:lpstr>Bookman Old Style</vt:lpstr>
      <vt:lpstr>Calibri</vt:lpstr>
      <vt:lpstr>Comic Sans MS</vt:lpstr>
      <vt:lpstr>Cooper Black</vt:lpstr>
      <vt:lpstr>Gabriola</vt:lpstr>
      <vt:lpstr>Garamond</vt:lpstr>
      <vt:lpstr>Times New Roman</vt:lpstr>
      <vt:lpstr>Wingdings</vt:lpstr>
      <vt:lpstr>Office Theme</vt:lpstr>
      <vt:lpstr>NBI- August 19</vt:lpstr>
      <vt:lpstr>NBI- August 19</vt:lpstr>
      <vt:lpstr>PowerPoint Presentation</vt:lpstr>
      <vt:lpstr>ALL ABOUT ME</vt:lpstr>
      <vt:lpstr>August 17th 2015</vt:lpstr>
      <vt:lpstr>August 17th 2015</vt:lpstr>
      <vt:lpstr>My Thoughts </vt:lpstr>
      <vt:lpstr>PowerPoint Presentation</vt:lpstr>
      <vt:lpstr>Phases of Matter</vt:lpstr>
      <vt:lpstr>PowerPoint Presentation</vt:lpstr>
      <vt:lpstr>Phases of Matter</vt:lpstr>
      <vt:lpstr>Phases of Matter</vt:lpstr>
      <vt:lpstr>Phases of Matter</vt:lpstr>
      <vt:lpstr>Phases of Matter</vt:lpstr>
      <vt:lpstr>Phases of Matter</vt:lpstr>
      <vt:lpstr>Phases of Matter</vt:lpstr>
      <vt:lpstr>Phases of Matter</vt:lpstr>
      <vt:lpstr>Phases of Matter</vt:lpstr>
      <vt:lpstr>Phases of Matter</vt:lpstr>
      <vt:lpstr>August 18th 2015</vt:lpstr>
      <vt:lpstr>Think on it…</vt:lpstr>
      <vt:lpstr>Agenda</vt:lpstr>
      <vt:lpstr>Phases of Matter</vt:lpstr>
      <vt:lpstr>Phases of Matter</vt:lpstr>
      <vt:lpstr>Phases of Matter</vt:lpstr>
      <vt:lpstr>PowerPoint Presentation</vt:lpstr>
      <vt:lpstr>Phases of Matter</vt:lpstr>
      <vt:lpstr>PowerPoint Presentation</vt:lpstr>
      <vt:lpstr>PowerPoint Presentation</vt:lpstr>
      <vt:lpstr>Bose-Einstein Condensate</vt:lpstr>
      <vt:lpstr>Solid</vt:lpstr>
      <vt:lpstr>PowerPoint Presentation</vt:lpstr>
      <vt:lpstr>PowerPoint Presentation</vt:lpstr>
      <vt:lpstr>August 21st 2015</vt:lpstr>
      <vt:lpstr>Think on it…</vt:lpstr>
      <vt:lpstr>Phases of Matter</vt:lpstr>
      <vt:lpstr>Phases of Matter</vt:lpstr>
      <vt:lpstr>Phases of Matter</vt:lpstr>
      <vt:lpstr>Matter </vt:lpstr>
      <vt:lpstr>Matter</vt:lpstr>
      <vt:lpstr>PowerPoint Presentation</vt:lpstr>
      <vt:lpstr>Physical Properties of Matter</vt:lpstr>
      <vt:lpstr>Phases of Matter</vt:lpstr>
      <vt:lpstr>Chemical Properties of Matter</vt:lpstr>
      <vt:lpstr>Phases of Matter</vt:lpstr>
      <vt:lpstr>Chemical or Physical Property?</vt:lpstr>
      <vt:lpstr>Comparing Physical and Chemical Properties</vt:lpstr>
      <vt:lpstr>Physical Properties of Matter</vt:lpstr>
      <vt:lpstr>Density</vt:lpstr>
      <vt:lpstr>Changes in States (Physical Changes)</vt:lpstr>
      <vt:lpstr>PowerPoint Presentation</vt:lpstr>
      <vt:lpstr>PowerPoint Presentation</vt:lpstr>
      <vt:lpstr>Chemical or Physical Change?</vt:lpstr>
      <vt:lpstr>PowerPoint Presentation</vt:lpstr>
      <vt:lpstr>PowerPoint Presentation</vt:lpstr>
      <vt:lpstr>Law of Conservation of Matter</vt:lpstr>
      <vt:lpstr>Mass vs. Weight</vt:lpstr>
      <vt:lpstr>REVIEW</vt:lpstr>
      <vt:lpstr>5 Physical States of Matter</vt:lpstr>
      <vt:lpstr>Phases of Matter</vt:lpstr>
      <vt:lpstr>Phases of Matter</vt:lpstr>
      <vt:lpstr>Phases of Matter</vt:lpstr>
      <vt:lpstr>Phases of Matter</vt:lpstr>
      <vt:lpstr>Phases of Matter</vt:lpstr>
      <vt:lpstr>Phases of Matter</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Phases of Matter</dc:title>
  <dc:creator>Skipper Coates</dc:creator>
  <cp:lastModifiedBy>Christina Aiken</cp:lastModifiedBy>
  <cp:revision>91</cp:revision>
  <dcterms:created xsi:type="dcterms:W3CDTF">2010-02-17T02:38:20Z</dcterms:created>
  <dcterms:modified xsi:type="dcterms:W3CDTF">2015-08-21T20:37:02Z</dcterms:modified>
</cp:coreProperties>
</file>